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8" r:id="rId5"/>
    <p:sldId id="391" r:id="rId6"/>
    <p:sldId id="392" r:id="rId7"/>
    <p:sldId id="396" r:id="rId8"/>
    <p:sldId id="400" r:id="rId9"/>
    <p:sldId id="393" r:id="rId10"/>
    <p:sldId id="394" r:id="rId11"/>
    <p:sldId id="397" r:id="rId12"/>
    <p:sldId id="398" r:id="rId13"/>
    <p:sldId id="399" r:id="rId14"/>
    <p:sldId id="266" r:id="rId15"/>
    <p:sldId id="354" r:id="rId16"/>
    <p:sldId id="355" r:id="rId17"/>
    <p:sldId id="404" r:id="rId18"/>
    <p:sldId id="414" r:id="rId19"/>
    <p:sldId id="415" r:id="rId20"/>
    <p:sldId id="386" r:id="rId21"/>
    <p:sldId id="387" r:id="rId22"/>
    <p:sldId id="337" r:id="rId23"/>
    <p:sldId id="422" r:id="rId24"/>
    <p:sldId id="340" r:id="rId25"/>
    <p:sldId id="341" r:id="rId26"/>
    <p:sldId id="424" r:id="rId27"/>
    <p:sldId id="342" r:id="rId28"/>
    <p:sldId id="343" r:id="rId29"/>
    <p:sldId id="425" r:id="rId30"/>
    <p:sldId id="423" r:id="rId31"/>
    <p:sldId id="427" r:id="rId32"/>
    <p:sldId id="428" r:id="rId33"/>
    <p:sldId id="429" r:id="rId34"/>
    <p:sldId id="430" r:id="rId35"/>
    <p:sldId id="431" r:id="rId36"/>
    <p:sldId id="432" r:id="rId37"/>
    <p:sldId id="440" r:id="rId38"/>
    <p:sldId id="441" r:id="rId39"/>
    <p:sldId id="442" r:id="rId40"/>
    <p:sldId id="443" r:id="rId41"/>
    <p:sldId id="444" r:id="rId42"/>
    <p:sldId id="445" r:id="rId43"/>
    <p:sldId id="446" r:id="rId44"/>
    <p:sldId id="447" r:id="rId45"/>
    <p:sldId id="448" r:id="rId46"/>
    <p:sldId id="449" r:id="rId47"/>
    <p:sldId id="450" r:id="rId48"/>
    <p:sldId id="433" r:id="rId49"/>
    <p:sldId id="434" r:id="rId50"/>
    <p:sldId id="435" r:id="rId51"/>
    <p:sldId id="436" r:id="rId52"/>
    <p:sldId id="437" r:id="rId53"/>
    <p:sldId id="438" r:id="rId54"/>
    <p:sldId id="439" r:id="rId55"/>
    <p:sldId id="401" r:id="rId56"/>
    <p:sldId id="402" r:id="rId57"/>
    <p:sldId id="403" r:id="rId58"/>
    <p:sldId id="346" r:id="rId59"/>
    <p:sldId id="405" r:id="rId60"/>
    <p:sldId id="416" r:id="rId61"/>
    <p:sldId id="417" r:id="rId62"/>
    <p:sldId id="418" r:id="rId63"/>
    <p:sldId id="419" r:id="rId64"/>
    <p:sldId id="420" r:id="rId65"/>
    <p:sldId id="421" r:id="rId66"/>
    <p:sldId id="407" r:id="rId67"/>
    <p:sldId id="408" r:id="rId68"/>
    <p:sldId id="409" r:id="rId69"/>
    <p:sldId id="410" r:id="rId70"/>
    <p:sldId id="411" r:id="rId71"/>
    <p:sldId id="41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12"/>
    <a:srgbClr val="458525"/>
    <a:srgbClr val="4472C4"/>
    <a:srgbClr val="009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4861B-C3D3-464C-BEC4-2BE1D4950410}" v="779" dt="2018-02-20T15:13:31.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84"/>
      </p:cViewPr>
      <p:guideLst>
        <p:guide orient="horz" pos="2160"/>
        <p:guide pos="3840"/>
        <p:guide orient="horz" pos="8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les Danson" userId="20cb873d-4fd0-4eeb-a338-454609d92868" providerId="ADAL" clId="{942D503D-A21A-4FFE-BD30-6AE94DB16BE2}"/>
    <pc:docChg chg="undo custSel addSld delSld modSld">
      <pc:chgData name="Myles Danson" userId="20cb873d-4fd0-4eeb-a338-454609d92868" providerId="ADAL" clId="{942D503D-A21A-4FFE-BD30-6AE94DB16BE2}" dt="2018-01-24T15:50:14.756" v="1114" actId="2696"/>
      <pc:docMkLst>
        <pc:docMk/>
      </pc:docMkLst>
      <pc:sldChg chg="modSp">
        <pc:chgData name="Myles Danson" userId="20cb873d-4fd0-4eeb-a338-454609d92868" providerId="ADAL" clId="{942D503D-A21A-4FFE-BD30-6AE94DB16BE2}" dt="2018-01-24T11:28:54.230" v="276" actId="20577"/>
        <pc:sldMkLst>
          <pc:docMk/>
          <pc:sldMk cId="1512693145" sldId="258"/>
        </pc:sldMkLst>
        <pc:spChg chg="mod">
          <ac:chgData name="Myles Danson" userId="20cb873d-4fd0-4eeb-a338-454609d92868" providerId="ADAL" clId="{942D503D-A21A-4FFE-BD30-6AE94DB16BE2}" dt="2018-01-24T11:28:54.230" v="276" actId="20577"/>
          <ac:spMkLst>
            <pc:docMk/>
            <pc:sldMk cId="1512693145" sldId="258"/>
            <ac:spMk id="2" creationId="{00000000-0000-0000-0000-000000000000}"/>
          </ac:spMkLst>
        </pc:spChg>
      </pc:sldChg>
      <pc:sldChg chg="addSp delSp modSp">
        <pc:chgData name="Myles Danson" userId="20cb873d-4fd0-4eeb-a338-454609d92868" providerId="ADAL" clId="{942D503D-A21A-4FFE-BD30-6AE94DB16BE2}" dt="2018-01-24T12:40:36.262" v="1011" actId="1076"/>
        <pc:sldMkLst>
          <pc:docMk/>
          <pc:sldMk cId="4164302427" sldId="340"/>
        </pc:sldMkLst>
        <pc:spChg chg="mod">
          <ac:chgData name="Myles Danson" userId="20cb873d-4fd0-4eeb-a338-454609d92868" providerId="ADAL" clId="{942D503D-A21A-4FFE-BD30-6AE94DB16BE2}" dt="2018-01-24T12:39:55.657" v="1005" actId="20577"/>
          <ac:spMkLst>
            <pc:docMk/>
            <pc:sldMk cId="4164302427" sldId="340"/>
            <ac:spMk id="7" creationId="{00000000-0000-0000-0000-000000000000}"/>
          </ac:spMkLst>
        </pc:spChg>
        <pc:picChg chg="del">
          <ac:chgData name="Myles Danson" userId="20cb873d-4fd0-4eeb-a338-454609d92868" providerId="ADAL" clId="{942D503D-A21A-4FFE-BD30-6AE94DB16BE2}" dt="2018-01-24T12:40:22.031" v="1006" actId="478"/>
          <ac:picMkLst>
            <pc:docMk/>
            <pc:sldMk cId="4164302427" sldId="340"/>
            <ac:picMk id="5" creationId="{00000000-0000-0000-0000-000000000000}"/>
          </ac:picMkLst>
        </pc:picChg>
        <pc:picChg chg="del">
          <ac:chgData name="Myles Danson" userId="20cb873d-4fd0-4eeb-a338-454609d92868" providerId="ADAL" clId="{942D503D-A21A-4FFE-BD30-6AE94DB16BE2}" dt="2018-01-24T12:40:22.958" v="1007" actId="478"/>
          <ac:picMkLst>
            <pc:docMk/>
            <pc:sldMk cId="4164302427" sldId="340"/>
            <ac:picMk id="6" creationId="{00000000-0000-0000-0000-000000000000}"/>
          </ac:picMkLst>
        </pc:picChg>
        <pc:picChg chg="add mod">
          <ac:chgData name="Myles Danson" userId="20cb873d-4fd0-4eeb-a338-454609d92868" providerId="ADAL" clId="{942D503D-A21A-4FFE-BD30-6AE94DB16BE2}" dt="2018-01-24T12:40:36.262" v="1011" actId="1076"/>
          <ac:picMkLst>
            <pc:docMk/>
            <pc:sldMk cId="4164302427" sldId="340"/>
            <ac:picMk id="8" creationId="{B29DEA56-BF4C-4279-A618-7AE612873AEC}"/>
          </ac:picMkLst>
        </pc:picChg>
      </pc:sldChg>
      <pc:sldChg chg="modSp">
        <pc:chgData name="Myles Danson" userId="20cb873d-4fd0-4eeb-a338-454609d92868" providerId="ADAL" clId="{942D503D-A21A-4FFE-BD30-6AE94DB16BE2}" dt="2018-01-24T12:41:01.302" v="1051" actId="20577"/>
        <pc:sldMkLst>
          <pc:docMk/>
          <pc:sldMk cId="647106443" sldId="341"/>
        </pc:sldMkLst>
        <pc:spChg chg="mod">
          <ac:chgData name="Myles Danson" userId="20cb873d-4fd0-4eeb-a338-454609d92868" providerId="ADAL" clId="{942D503D-A21A-4FFE-BD30-6AE94DB16BE2}" dt="2018-01-24T12:41:01.302" v="1051" actId="20577"/>
          <ac:spMkLst>
            <pc:docMk/>
            <pc:sldMk cId="647106443" sldId="341"/>
            <ac:spMk id="7" creationId="{00000000-0000-0000-0000-000000000000}"/>
          </ac:spMkLst>
        </pc:spChg>
        <pc:picChg chg="mod">
          <ac:chgData name="Myles Danson" userId="20cb873d-4fd0-4eeb-a338-454609d92868" providerId="ADAL" clId="{942D503D-A21A-4FFE-BD30-6AE94DB16BE2}" dt="2018-01-24T12:31:27.798" v="932" actId="14100"/>
          <ac:picMkLst>
            <pc:docMk/>
            <pc:sldMk cId="647106443" sldId="341"/>
            <ac:picMk id="5" creationId="{00000000-0000-0000-0000-000000000000}"/>
          </ac:picMkLst>
        </pc:picChg>
      </pc:sldChg>
      <pc:sldChg chg="modSp">
        <pc:chgData name="Myles Danson" userId="20cb873d-4fd0-4eeb-a338-454609d92868" providerId="ADAL" clId="{942D503D-A21A-4FFE-BD30-6AE94DB16BE2}" dt="2018-01-24T12:41:24.327" v="1090" actId="20577"/>
        <pc:sldMkLst>
          <pc:docMk/>
          <pc:sldMk cId="569819645" sldId="342"/>
        </pc:sldMkLst>
        <pc:spChg chg="mod">
          <ac:chgData name="Myles Danson" userId="20cb873d-4fd0-4eeb-a338-454609d92868" providerId="ADAL" clId="{942D503D-A21A-4FFE-BD30-6AE94DB16BE2}" dt="2018-01-24T12:41:24.327" v="1090" actId="20577"/>
          <ac:spMkLst>
            <pc:docMk/>
            <pc:sldMk cId="569819645" sldId="342"/>
            <ac:spMk id="7" creationId="{00000000-0000-0000-0000-000000000000}"/>
          </ac:spMkLst>
        </pc:spChg>
      </pc:sldChg>
      <pc:sldChg chg="modSp">
        <pc:chgData name="Myles Danson" userId="20cb873d-4fd0-4eeb-a338-454609d92868" providerId="ADAL" clId="{942D503D-A21A-4FFE-BD30-6AE94DB16BE2}" dt="2018-01-24T12:41:39.438" v="1102" actId="20577"/>
        <pc:sldMkLst>
          <pc:docMk/>
          <pc:sldMk cId="1225059367" sldId="343"/>
        </pc:sldMkLst>
        <pc:spChg chg="mod">
          <ac:chgData name="Myles Danson" userId="20cb873d-4fd0-4eeb-a338-454609d92868" providerId="ADAL" clId="{942D503D-A21A-4FFE-BD30-6AE94DB16BE2}" dt="2018-01-24T12:41:39.438" v="1102" actId="20577"/>
          <ac:spMkLst>
            <pc:docMk/>
            <pc:sldMk cId="1225059367" sldId="343"/>
            <ac:spMk id="7" creationId="{00000000-0000-0000-0000-000000000000}"/>
          </ac:spMkLst>
        </pc:spChg>
      </pc:sldChg>
      <pc:sldChg chg="modSp">
        <pc:chgData name="Myles Danson" userId="20cb873d-4fd0-4eeb-a338-454609d92868" providerId="ADAL" clId="{942D503D-A21A-4FFE-BD30-6AE94DB16BE2}" dt="2018-01-24T11:51:55.846" v="794" actId="20577"/>
        <pc:sldMkLst>
          <pc:docMk/>
          <pc:sldMk cId="1708475210" sldId="386"/>
        </pc:sldMkLst>
        <pc:spChg chg="mod">
          <ac:chgData name="Myles Danson" userId="20cb873d-4fd0-4eeb-a338-454609d92868" providerId="ADAL" clId="{942D503D-A21A-4FFE-BD30-6AE94DB16BE2}" dt="2018-01-24T11:51:55.846" v="794" actId="20577"/>
          <ac:spMkLst>
            <pc:docMk/>
            <pc:sldMk cId="1708475210" sldId="386"/>
            <ac:spMk id="3" creationId="{4F407C20-CB96-4A08-B274-486E72F389D3}"/>
          </ac:spMkLst>
        </pc:spChg>
      </pc:sldChg>
      <pc:sldChg chg="modSp">
        <pc:chgData name="Myles Danson" userId="20cb873d-4fd0-4eeb-a338-454609d92868" providerId="ADAL" clId="{942D503D-A21A-4FFE-BD30-6AE94DB16BE2}" dt="2018-01-24T11:53:11.541" v="913" actId="20577"/>
        <pc:sldMkLst>
          <pc:docMk/>
          <pc:sldMk cId="3360456842" sldId="387"/>
        </pc:sldMkLst>
        <pc:spChg chg="mod">
          <ac:chgData name="Myles Danson" userId="20cb873d-4fd0-4eeb-a338-454609d92868" providerId="ADAL" clId="{942D503D-A21A-4FFE-BD30-6AE94DB16BE2}" dt="2018-01-24T11:53:11.541" v="913" actId="20577"/>
          <ac:spMkLst>
            <pc:docMk/>
            <pc:sldMk cId="3360456842" sldId="387"/>
            <ac:spMk id="2" creationId="{5E9C7A4E-0C14-4C1D-8F99-32884B67B345}"/>
          </ac:spMkLst>
        </pc:spChg>
      </pc:sldChg>
      <pc:sldChg chg="modSp add">
        <pc:chgData name="Myles Danson" userId="20cb873d-4fd0-4eeb-a338-454609d92868" providerId="ADAL" clId="{942D503D-A21A-4FFE-BD30-6AE94DB16BE2}" dt="2018-01-24T11:32:59.297" v="312" actId="20577"/>
        <pc:sldMkLst>
          <pc:docMk/>
          <pc:sldMk cId="2075591845" sldId="391"/>
        </pc:sldMkLst>
        <pc:spChg chg="mod">
          <ac:chgData name="Myles Danson" userId="20cb873d-4fd0-4eeb-a338-454609d92868" providerId="ADAL" clId="{942D503D-A21A-4FFE-BD30-6AE94DB16BE2}" dt="2018-01-24T11:32:38.823" v="294" actId="20577"/>
          <ac:spMkLst>
            <pc:docMk/>
            <pc:sldMk cId="2075591845" sldId="391"/>
            <ac:spMk id="2" creationId="{00000000-0000-0000-0000-000000000000}"/>
          </ac:spMkLst>
        </pc:spChg>
        <pc:spChg chg="mod">
          <ac:chgData name="Myles Danson" userId="20cb873d-4fd0-4eeb-a338-454609d92868" providerId="ADAL" clId="{942D503D-A21A-4FFE-BD30-6AE94DB16BE2}" dt="2018-01-24T11:32:59.297" v="312" actId="20577"/>
          <ac:spMkLst>
            <pc:docMk/>
            <pc:sldMk cId="2075591845" sldId="391"/>
            <ac:spMk id="3" creationId="{00000000-0000-0000-0000-000000000000}"/>
          </ac:spMkLst>
        </pc:spChg>
      </pc:sldChg>
      <pc:sldChg chg="modSp add">
        <pc:chgData name="Myles Danson" userId="20cb873d-4fd0-4eeb-a338-454609d92868" providerId="ADAL" clId="{942D503D-A21A-4FFE-BD30-6AE94DB16BE2}" dt="2018-01-24T11:33:46.118" v="336" actId="20577"/>
        <pc:sldMkLst>
          <pc:docMk/>
          <pc:sldMk cId="1831262488" sldId="392"/>
        </pc:sldMkLst>
        <pc:spChg chg="mod">
          <ac:chgData name="Myles Danson" userId="20cb873d-4fd0-4eeb-a338-454609d92868" providerId="ADAL" clId="{942D503D-A21A-4FFE-BD30-6AE94DB16BE2}" dt="2018-01-24T11:33:46.118" v="336" actId="20577"/>
          <ac:spMkLst>
            <pc:docMk/>
            <pc:sldMk cId="1831262488" sldId="392"/>
            <ac:spMk id="2" creationId="{00000000-0000-0000-0000-000000000000}"/>
          </ac:spMkLst>
        </pc:spChg>
        <pc:spChg chg="mod">
          <ac:chgData name="Myles Danson" userId="20cb873d-4fd0-4eeb-a338-454609d92868" providerId="ADAL" clId="{942D503D-A21A-4FFE-BD30-6AE94DB16BE2}" dt="2018-01-24T11:33:32.186" v="329" actId="20577"/>
          <ac:spMkLst>
            <pc:docMk/>
            <pc:sldMk cId="1831262488" sldId="392"/>
            <ac:spMk id="3" creationId="{00000000-0000-0000-0000-000000000000}"/>
          </ac:spMkLst>
        </pc:spChg>
      </pc:sldChg>
      <pc:sldChg chg="modSp add">
        <pc:chgData name="Myles Danson" userId="20cb873d-4fd0-4eeb-a338-454609d92868" providerId="ADAL" clId="{942D503D-A21A-4FFE-BD30-6AE94DB16BE2}" dt="2018-01-24T11:45:13.562" v="674" actId="20577"/>
        <pc:sldMkLst>
          <pc:docMk/>
          <pc:sldMk cId="701173809" sldId="393"/>
        </pc:sldMkLst>
        <pc:spChg chg="mod">
          <ac:chgData name="Myles Danson" userId="20cb873d-4fd0-4eeb-a338-454609d92868" providerId="ADAL" clId="{942D503D-A21A-4FFE-BD30-6AE94DB16BE2}" dt="2018-01-24T11:45:13.562" v="674" actId="20577"/>
          <ac:spMkLst>
            <pc:docMk/>
            <pc:sldMk cId="701173809" sldId="393"/>
            <ac:spMk id="2" creationId="{00000000-0000-0000-0000-000000000000}"/>
          </ac:spMkLst>
        </pc:spChg>
        <pc:spChg chg="mod">
          <ac:chgData name="Myles Danson" userId="20cb873d-4fd0-4eeb-a338-454609d92868" providerId="ADAL" clId="{942D503D-A21A-4FFE-BD30-6AE94DB16BE2}" dt="2018-01-24T11:34:04.654" v="352" actId="20577"/>
          <ac:spMkLst>
            <pc:docMk/>
            <pc:sldMk cId="701173809" sldId="393"/>
            <ac:spMk id="3" creationId="{00000000-0000-0000-0000-000000000000}"/>
          </ac:spMkLst>
        </pc:spChg>
      </pc:sldChg>
      <pc:sldChg chg="modSp add">
        <pc:chgData name="Myles Danson" userId="20cb873d-4fd0-4eeb-a338-454609d92868" providerId="ADAL" clId="{942D503D-A21A-4FFE-BD30-6AE94DB16BE2}" dt="2018-01-24T11:35:36.102" v="393" actId="20577"/>
        <pc:sldMkLst>
          <pc:docMk/>
          <pc:sldMk cId="3789211956" sldId="394"/>
        </pc:sldMkLst>
        <pc:spChg chg="mod">
          <ac:chgData name="Myles Danson" userId="20cb873d-4fd0-4eeb-a338-454609d92868" providerId="ADAL" clId="{942D503D-A21A-4FFE-BD30-6AE94DB16BE2}" dt="2018-01-24T11:35:36.102" v="393" actId="20577"/>
          <ac:spMkLst>
            <pc:docMk/>
            <pc:sldMk cId="3789211956" sldId="394"/>
            <ac:spMk id="2" creationId="{00000000-0000-0000-0000-000000000000}"/>
          </ac:spMkLst>
        </pc:spChg>
        <pc:spChg chg="mod">
          <ac:chgData name="Myles Danson" userId="20cb873d-4fd0-4eeb-a338-454609d92868" providerId="ADAL" clId="{942D503D-A21A-4FFE-BD30-6AE94DB16BE2}" dt="2018-01-24T11:34:53.942" v="366" actId="20577"/>
          <ac:spMkLst>
            <pc:docMk/>
            <pc:sldMk cId="3789211956" sldId="394"/>
            <ac:spMk id="3" creationId="{00000000-0000-0000-0000-000000000000}"/>
          </ac:spMkLst>
        </pc:spChg>
      </pc:sldChg>
      <pc:sldChg chg="modSp add">
        <pc:chgData name="Myles Danson" userId="20cb873d-4fd0-4eeb-a338-454609d92868" providerId="ADAL" clId="{942D503D-A21A-4FFE-BD30-6AE94DB16BE2}" dt="2018-01-24T11:43:23.519" v="452" actId="20577"/>
        <pc:sldMkLst>
          <pc:docMk/>
          <pc:sldMk cId="2102623342" sldId="396"/>
        </pc:sldMkLst>
        <pc:spChg chg="mod">
          <ac:chgData name="Myles Danson" userId="20cb873d-4fd0-4eeb-a338-454609d92868" providerId="ADAL" clId="{942D503D-A21A-4FFE-BD30-6AE94DB16BE2}" dt="2018-01-24T11:43:23.519" v="452" actId="20577"/>
          <ac:spMkLst>
            <pc:docMk/>
            <pc:sldMk cId="2102623342" sldId="396"/>
            <ac:spMk id="2" creationId="{00000000-0000-0000-0000-000000000000}"/>
          </ac:spMkLst>
        </pc:spChg>
      </pc:sldChg>
      <pc:sldChg chg="modSp add">
        <pc:chgData name="Myles Danson" userId="20cb873d-4fd0-4eeb-a338-454609d92868" providerId="ADAL" clId="{942D503D-A21A-4FFE-BD30-6AE94DB16BE2}" dt="2018-01-24T11:47:05.655" v="718" actId="20577"/>
        <pc:sldMkLst>
          <pc:docMk/>
          <pc:sldMk cId="2292316719" sldId="397"/>
        </pc:sldMkLst>
        <pc:spChg chg="mod">
          <ac:chgData name="Myles Danson" userId="20cb873d-4fd0-4eeb-a338-454609d92868" providerId="ADAL" clId="{942D503D-A21A-4FFE-BD30-6AE94DB16BE2}" dt="2018-01-24T11:47:05.655" v="718" actId="20577"/>
          <ac:spMkLst>
            <pc:docMk/>
            <pc:sldMk cId="2292316719" sldId="397"/>
            <ac:spMk id="4" creationId="{00000000-0000-0000-0000-000000000000}"/>
          </ac:spMkLst>
        </pc:spChg>
      </pc:sldChg>
      <pc:sldChg chg="modSp add">
        <pc:chgData name="Myles Danson" userId="20cb873d-4fd0-4eeb-a338-454609d92868" providerId="ADAL" clId="{942D503D-A21A-4FFE-BD30-6AE94DB16BE2}" dt="2018-01-24T11:46:37.079" v="716" actId="20577"/>
        <pc:sldMkLst>
          <pc:docMk/>
          <pc:sldMk cId="3840939519" sldId="398"/>
        </pc:sldMkLst>
        <pc:spChg chg="mod">
          <ac:chgData name="Myles Danson" userId="20cb873d-4fd0-4eeb-a338-454609d92868" providerId="ADAL" clId="{942D503D-A21A-4FFE-BD30-6AE94DB16BE2}" dt="2018-01-24T11:46:37.079" v="716" actId="20577"/>
          <ac:spMkLst>
            <pc:docMk/>
            <pc:sldMk cId="3840939519" sldId="398"/>
            <ac:spMk id="3" creationId="{00000000-0000-0000-0000-000000000000}"/>
          </ac:spMkLst>
        </pc:spChg>
      </pc:sldChg>
      <pc:sldChg chg="modSp add">
        <pc:chgData name="Myles Danson" userId="20cb873d-4fd0-4eeb-a338-454609d92868" providerId="ADAL" clId="{942D503D-A21A-4FFE-BD30-6AE94DB16BE2}" dt="2018-01-24T11:45:43.615" v="685" actId="20577"/>
        <pc:sldMkLst>
          <pc:docMk/>
          <pc:sldMk cId="2474057965" sldId="399"/>
        </pc:sldMkLst>
        <pc:spChg chg="mod">
          <ac:chgData name="Myles Danson" userId="20cb873d-4fd0-4eeb-a338-454609d92868" providerId="ADAL" clId="{942D503D-A21A-4FFE-BD30-6AE94DB16BE2}" dt="2018-01-24T11:45:43.615" v="685" actId="20577"/>
          <ac:spMkLst>
            <pc:docMk/>
            <pc:sldMk cId="2474057965" sldId="399"/>
            <ac:spMk id="3" creationId="{E769F6DC-170E-46FE-8877-E92EAADA5C17}"/>
          </ac:spMkLst>
        </pc:spChg>
      </pc:sldChg>
      <pc:sldChg chg="add">
        <pc:chgData name="Myles Danson" userId="20cb873d-4fd0-4eeb-a338-454609d92868" providerId="ADAL" clId="{942D503D-A21A-4FFE-BD30-6AE94DB16BE2}" dt="2018-01-24T11:46:17.902" v="687" actId="2696"/>
        <pc:sldMkLst>
          <pc:docMk/>
          <pc:sldMk cId="4290200247" sldId="400"/>
        </pc:sldMkLst>
      </pc:sldChg>
      <pc:sldChg chg="add">
        <pc:chgData name="Myles Danson" userId="20cb873d-4fd0-4eeb-a338-454609d92868" providerId="ADAL" clId="{942D503D-A21A-4FFE-BD30-6AE94DB16BE2}" dt="2018-01-24T11:48:44.552" v="725" actId="2696"/>
        <pc:sldMkLst>
          <pc:docMk/>
          <pc:sldMk cId="541051392" sldId="401"/>
        </pc:sldMkLst>
      </pc:sldChg>
      <pc:sldChg chg="add">
        <pc:chgData name="Myles Danson" userId="20cb873d-4fd0-4eeb-a338-454609d92868" providerId="ADAL" clId="{942D503D-A21A-4FFE-BD30-6AE94DB16BE2}" dt="2018-01-24T11:48:44.552" v="725" actId="2696"/>
        <pc:sldMkLst>
          <pc:docMk/>
          <pc:sldMk cId="642158798" sldId="402"/>
        </pc:sldMkLst>
      </pc:sldChg>
      <pc:sldChg chg="add">
        <pc:chgData name="Myles Danson" userId="20cb873d-4fd0-4eeb-a338-454609d92868" providerId="ADAL" clId="{942D503D-A21A-4FFE-BD30-6AE94DB16BE2}" dt="2018-01-24T11:48:44.552" v="725" actId="2696"/>
        <pc:sldMkLst>
          <pc:docMk/>
          <pc:sldMk cId="3991486649" sldId="403"/>
        </pc:sldMkLst>
      </pc:sldChg>
      <pc:sldChg chg="add">
        <pc:chgData name="Myles Danson" userId="20cb873d-4fd0-4eeb-a338-454609d92868" providerId="ADAL" clId="{942D503D-A21A-4FFE-BD30-6AE94DB16BE2}" dt="2018-01-24T11:51:26.039" v="762" actId="2696"/>
        <pc:sldMkLst>
          <pc:docMk/>
          <pc:sldMk cId="1306318936" sldId="404"/>
        </pc:sldMkLst>
      </pc:sldChg>
      <pc:sldChg chg="modSp add">
        <pc:chgData name="Myles Danson" userId="20cb873d-4fd0-4eeb-a338-454609d92868" providerId="ADAL" clId="{942D503D-A21A-4FFE-BD30-6AE94DB16BE2}" dt="2018-01-24T12:33:23.046" v="965" actId="20577"/>
        <pc:sldMkLst>
          <pc:docMk/>
          <pc:sldMk cId="3606104783" sldId="405"/>
        </pc:sldMkLst>
        <pc:spChg chg="mod">
          <ac:chgData name="Myles Danson" userId="20cb873d-4fd0-4eeb-a338-454609d92868" providerId="ADAL" clId="{942D503D-A21A-4FFE-BD30-6AE94DB16BE2}" dt="2018-01-24T12:33:23.046" v="965" actId="20577"/>
          <ac:spMkLst>
            <pc:docMk/>
            <pc:sldMk cId="3606104783" sldId="405"/>
            <ac:spMk id="2" creationId="{00000000-0000-0000-0000-000000000000}"/>
          </ac:spMkLst>
        </pc:spChg>
      </pc:sldChg>
      <pc:sldChg chg="modSp add">
        <pc:chgData name="Myles Danson" userId="20cb873d-4fd0-4eeb-a338-454609d92868" providerId="ADAL" clId="{942D503D-A21A-4FFE-BD30-6AE94DB16BE2}" dt="2018-01-24T12:33:50.294" v="968" actId="1076"/>
        <pc:sldMkLst>
          <pc:docMk/>
          <pc:sldMk cId="3803717521" sldId="407"/>
        </pc:sldMkLst>
        <pc:spChg chg="mod">
          <ac:chgData name="Myles Danson" userId="20cb873d-4fd0-4eeb-a338-454609d92868" providerId="ADAL" clId="{942D503D-A21A-4FFE-BD30-6AE94DB16BE2}" dt="2018-01-24T12:33:50.294" v="968" actId="1076"/>
          <ac:spMkLst>
            <pc:docMk/>
            <pc:sldMk cId="3803717521" sldId="407"/>
            <ac:spMk id="2" creationId="{00000000-0000-0000-0000-000000000000}"/>
          </ac:spMkLst>
        </pc:spChg>
      </pc:sldChg>
      <pc:sldChg chg="modSp add">
        <pc:chgData name="Myles Danson" userId="20cb873d-4fd0-4eeb-a338-454609d92868" providerId="ADAL" clId="{942D503D-A21A-4FFE-BD30-6AE94DB16BE2}" dt="2018-01-24T12:33:13.868" v="934" actId="27636"/>
        <pc:sldMkLst>
          <pc:docMk/>
          <pc:sldMk cId="875251940" sldId="408"/>
        </pc:sldMkLst>
        <pc:spChg chg="mod">
          <ac:chgData name="Myles Danson" userId="20cb873d-4fd0-4eeb-a338-454609d92868" providerId="ADAL" clId="{942D503D-A21A-4FFE-BD30-6AE94DB16BE2}" dt="2018-01-24T12:33:13.868" v="934" actId="27636"/>
          <ac:spMkLst>
            <pc:docMk/>
            <pc:sldMk cId="875251940" sldId="408"/>
            <ac:spMk id="2" creationId="{CFF44C7B-E145-48F8-8B2A-D1E2505ADADC}"/>
          </ac:spMkLst>
        </pc:spChg>
      </pc:sldChg>
      <pc:sldChg chg="modSp add">
        <pc:chgData name="Myles Danson" userId="20cb873d-4fd0-4eeb-a338-454609d92868" providerId="ADAL" clId="{942D503D-A21A-4FFE-BD30-6AE94DB16BE2}" dt="2018-01-24T12:34:08.406" v="970" actId="14100"/>
        <pc:sldMkLst>
          <pc:docMk/>
          <pc:sldMk cId="1614437061" sldId="409"/>
        </pc:sldMkLst>
        <pc:spChg chg="mod">
          <ac:chgData name="Myles Danson" userId="20cb873d-4fd0-4eeb-a338-454609d92868" providerId="ADAL" clId="{942D503D-A21A-4FFE-BD30-6AE94DB16BE2}" dt="2018-01-24T12:34:08.406" v="970" actId="14100"/>
          <ac:spMkLst>
            <pc:docMk/>
            <pc:sldMk cId="1614437061" sldId="409"/>
            <ac:spMk id="2" creationId="{B7C9E59D-B9B4-432A-BB72-88F123AEFDE4}"/>
          </ac:spMkLst>
        </pc:spChg>
        <pc:picChg chg="mod">
          <ac:chgData name="Myles Danson" userId="20cb873d-4fd0-4eeb-a338-454609d92868" providerId="ADAL" clId="{942D503D-A21A-4FFE-BD30-6AE94DB16BE2}" dt="2018-01-24T12:34:00.590" v="969" actId="1076"/>
          <ac:picMkLst>
            <pc:docMk/>
            <pc:sldMk cId="1614437061" sldId="409"/>
            <ac:picMk id="4" creationId="{FD8368AD-6092-4359-A07C-CA6B94087B72}"/>
          </ac:picMkLst>
        </pc:picChg>
      </pc:sldChg>
      <pc:sldChg chg="modSp add">
        <pc:chgData name="Myles Danson" userId="20cb873d-4fd0-4eeb-a338-454609d92868" providerId="ADAL" clId="{942D503D-A21A-4FFE-BD30-6AE94DB16BE2}" dt="2018-01-24T12:34:15.463" v="971" actId="14100"/>
        <pc:sldMkLst>
          <pc:docMk/>
          <pc:sldMk cId="2742180431" sldId="410"/>
        </pc:sldMkLst>
        <pc:spChg chg="mod">
          <ac:chgData name="Myles Danson" userId="20cb873d-4fd0-4eeb-a338-454609d92868" providerId="ADAL" clId="{942D503D-A21A-4FFE-BD30-6AE94DB16BE2}" dt="2018-01-24T12:34:15.463" v="971" actId="14100"/>
          <ac:spMkLst>
            <pc:docMk/>
            <pc:sldMk cId="2742180431" sldId="410"/>
            <ac:spMk id="2" creationId="{A84F9523-2C0F-43F4-958A-C729F0F4B7CC}"/>
          </ac:spMkLst>
        </pc:spChg>
      </pc:sldChg>
      <pc:sldChg chg="modSp add">
        <pc:chgData name="Myles Danson" userId="20cb873d-4fd0-4eeb-a338-454609d92868" providerId="ADAL" clId="{942D503D-A21A-4FFE-BD30-6AE94DB16BE2}" dt="2018-01-24T12:34:22.846" v="972" actId="1076"/>
        <pc:sldMkLst>
          <pc:docMk/>
          <pc:sldMk cId="3050655028" sldId="411"/>
        </pc:sldMkLst>
        <pc:spChg chg="mod">
          <ac:chgData name="Myles Danson" userId="20cb873d-4fd0-4eeb-a338-454609d92868" providerId="ADAL" clId="{942D503D-A21A-4FFE-BD30-6AE94DB16BE2}" dt="2018-01-24T12:34:22.846" v="972" actId="1076"/>
          <ac:spMkLst>
            <pc:docMk/>
            <pc:sldMk cId="3050655028" sldId="411"/>
            <ac:spMk id="2" creationId="{54187B56-63E2-4E60-9330-649CB9FD3998}"/>
          </ac:spMkLst>
        </pc:spChg>
      </pc:sldChg>
      <pc:sldChg chg="modSp add">
        <pc:chgData name="Myles Danson" userId="20cb873d-4fd0-4eeb-a338-454609d92868" providerId="ADAL" clId="{942D503D-A21A-4FFE-BD30-6AE94DB16BE2}" dt="2018-01-24T12:39:00.439" v="987" actId="5793"/>
        <pc:sldMkLst>
          <pc:docMk/>
          <pc:sldMk cId="659516836" sldId="412"/>
        </pc:sldMkLst>
        <pc:spChg chg="mod">
          <ac:chgData name="Myles Danson" userId="20cb873d-4fd0-4eeb-a338-454609d92868" providerId="ADAL" clId="{942D503D-A21A-4FFE-BD30-6AE94DB16BE2}" dt="2018-01-24T12:39:00.439" v="987" actId="5793"/>
          <ac:spMkLst>
            <pc:docMk/>
            <pc:sldMk cId="659516836" sldId="412"/>
            <ac:spMk id="4" creationId="{00000000-0000-0000-0000-000000000000}"/>
          </ac:spMkLst>
        </pc:spChg>
        <pc:picChg chg="mod">
          <ac:chgData name="Myles Danson" userId="20cb873d-4fd0-4eeb-a338-454609d92868" providerId="ADAL" clId="{942D503D-A21A-4FFE-BD30-6AE94DB16BE2}" dt="2018-01-24T12:34:41.318" v="976" actId="1076"/>
          <ac:picMkLst>
            <pc:docMk/>
            <pc:sldMk cId="659516836" sldId="412"/>
            <ac:picMk id="2" creationId="{00000000-0000-0000-0000-000000000000}"/>
          </ac:picMkLst>
        </pc:picChg>
      </pc:sldChg>
      <pc:sldChg chg="add">
        <pc:chgData name="Myles Danson" userId="20cb873d-4fd0-4eeb-a338-454609d92868" providerId="ADAL" clId="{942D503D-A21A-4FFE-BD30-6AE94DB16BE2}" dt="2018-01-24T12:38:37.479" v="983" actId="2696"/>
        <pc:sldMkLst>
          <pc:docMk/>
          <pc:sldMk cId="1004154055" sldId="414"/>
        </pc:sldMkLst>
      </pc:sldChg>
      <pc:sldChg chg="modSp add">
        <pc:chgData name="Myles Danson" userId="20cb873d-4fd0-4eeb-a338-454609d92868" providerId="ADAL" clId="{942D503D-A21A-4FFE-BD30-6AE94DB16BE2}" dt="2018-01-24T12:38:47.480" v="986" actId="2696"/>
        <pc:sldMkLst>
          <pc:docMk/>
          <pc:sldMk cId="3732518489" sldId="415"/>
        </pc:sldMkLst>
        <pc:spChg chg="mod">
          <ac:chgData name="Myles Danson" userId="20cb873d-4fd0-4eeb-a338-454609d92868" providerId="ADAL" clId="{942D503D-A21A-4FFE-BD30-6AE94DB16BE2}" dt="2018-01-24T12:38:47.480" v="986" actId="2696"/>
          <ac:spMkLst>
            <pc:docMk/>
            <pc:sldMk cId="3732518489" sldId="415"/>
            <ac:spMk id="2" creationId="{00000000-0000-0000-0000-000000000000}"/>
          </ac:spMkLst>
        </pc:spChg>
      </pc:sldChg>
      <pc:sldChg chg="add">
        <pc:chgData name="Myles Danson" userId="20cb873d-4fd0-4eeb-a338-454609d92868" providerId="ADAL" clId="{942D503D-A21A-4FFE-BD30-6AE94DB16BE2}" dt="2018-01-24T12:39:28.810" v="994" actId="2696"/>
        <pc:sldMkLst>
          <pc:docMk/>
          <pc:sldMk cId="1865897412" sldId="416"/>
        </pc:sldMkLst>
      </pc:sldChg>
      <pc:sldChg chg="add">
        <pc:chgData name="Myles Danson" userId="20cb873d-4fd0-4eeb-a338-454609d92868" providerId="ADAL" clId="{942D503D-A21A-4FFE-BD30-6AE94DB16BE2}" dt="2018-01-24T12:39:28.810" v="994" actId="2696"/>
        <pc:sldMkLst>
          <pc:docMk/>
          <pc:sldMk cId="2967655219" sldId="417"/>
        </pc:sldMkLst>
      </pc:sldChg>
      <pc:sldChg chg="add">
        <pc:chgData name="Myles Danson" userId="20cb873d-4fd0-4eeb-a338-454609d92868" providerId="ADAL" clId="{942D503D-A21A-4FFE-BD30-6AE94DB16BE2}" dt="2018-01-24T12:39:28.810" v="994" actId="2696"/>
        <pc:sldMkLst>
          <pc:docMk/>
          <pc:sldMk cId="1915718763" sldId="418"/>
        </pc:sldMkLst>
      </pc:sldChg>
      <pc:sldChg chg="add">
        <pc:chgData name="Myles Danson" userId="20cb873d-4fd0-4eeb-a338-454609d92868" providerId="ADAL" clId="{942D503D-A21A-4FFE-BD30-6AE94DB16BE2}" dt="2018-01-24T12:39:28.810" v="994" actId="2696"/>
        <pc:sldMkLst>
          <pc:docMk/>
          <pc:sldMk cId="70626294" sldId="419"/>
        </pc:sldMkLst>
      </pc:sldChg>
      <pc:sldChg chg="add">
        <pc:chgData name="Myles Danson" userId="20cb873d-4fd0-4eeb-a338-454609d92868" providerId="ADAL" clId="{942D503D-A21A-4FFE-BD30-6AE94DB16BE2}" dt="2018-01-24T12:39:28.810" v="994" actId="2696"/>
        <pc:sldMkLst>
          <pc:docMk/>
          <pc:sldMk cId="1128692303" sldId="420"/>
        </pc:sldMkLst>
      </pc:sldChg>
      <pc:sldChg chg="add">
        <pc:chgData name="Myles Danson" userId="20cb873d-4fd0-4eeb-a338-454609d92868" providerId="ADAL" clId="{942D503D-A21A-4FFE-BD30-6AE94DB16BE2}" dt="2018-01-24T12:39:28.810" v="994" actId="2696"/>
        <pc:sldMkLst>
          <pc:docMk/>
          <pc:sldMk cId="2984338554" sldId="421"/>
        </pc:sldMkLst>
      </pc:sldChg>
      <pc:sldChg chg="add">
        <pc:chgData name="Myles Danson" userId="20cb873d-4fd0-4eeb-a338-454609d92868" providerId="ADAL" clId="{942D503D-A21A-4FFE-BD30-6AE94DB16BE2}" dt="2018-01-24T12:39:47.914" v="996" actId="2696"/>
        <pc:sldMkLst>
          <pc:docMk/>
          <pc:sldMk cId="3267488871" sldId="422"/>
        </pc:sldMkLst>
      </pc:sldChg>
      <pc:sldChg chg="add">
        <pc:chgData name="Myles Danson" userId="20cb873d-4fd0-4eeb-a338-454609d92868" providerId="ADAL" clId="{942D503D-A21A-4FFE-BD30-6AE94DB16BE2}" dt="2018-01-24T12:41:54.531" v="1104" actId="2696"/>
        <pc:sldMkLst>
          <pc:docMk/>
          <pc:sldMk cId="378113990" sldId="423"/>
        </pc:sldMkLst>
      </pc:sldChg>
      <pc:sldChg chg="add">
        <pc:chgData name="Myles Danson" userId="20cb873d-4fd0-4eeb-a338-454609d92868" providerId="ADAL" clId="{942D503D-A21A-4FFE-BD30-6AE94DB16BE2}" dt="2018-01-24T12:42:13.905" v="1106" actId="2696"/>
        <pc:sldMkLst>
          <pc:docMk/>
          <pc:sldMk cId="1316574940" sldId="424"/>
        </pc:sldMkLst>
      </pc:sldChg>
      <pc:sldChg chg="modSp add">
        <pc:chgData name="Myles Danson" userId="20cb873d-4fd0-4eeb-a338-454609d92868" providerId="ADAL" clId="{942D503D-A21A-4FFE-BD30-6AE94DB16BE2}" dt="2018-01-24T12:42:52.110" v="1108" actId="1076"/>
        <pc:sldMkLst>
          <pc:docMk/>
          <pc:sldMk cId="1134840974" sldId="425"/>
        </pc:sldMkLst>
        <pc:picChg chg="mod">
          <ac:chgData name="Myles Danson" userId="20cb873d-4fd0-4eeb-a338-454609d92868" providerId="ADAL" clId="{942D503D-A21A-4FFE-BD30-6AE94DB16BE2}" dt="2018-01-24T12:42:52.110" v="1108" actId="1076"/>
          <ac:picMkLst>
            <pc:docMk/>
            <pc:sldMk cId="1134840974" sldId="425"/>
            <ac:picMk id="7" creationId="{80FE9EE5-CE26-40B0-9842-F3067B02DACB}"/>
          </ac:picMkLst>
        </pc:picChg>
      </pc:sldChg>
      <pc:sldMasterChg chg="delSldLayout">
        <pc:chgData name="Myles Danson" userId="20cb873d-4fd0-4eeb-a338-454609d92868" providerId="ADAL" clId="{942D503D-A21A-4FFE-BD30-6AE94DB16BE2}" dt="2018-01-24T11:51:16.759" v="761" actId="2696"/>
        <pc:sldMasterMkLst>
          <pc:docMk/>
          <pc:sldMasterMk cId="2752825354" sldId="2147483648"/>
        </pc:sldMasterMkLst>
      </pc:sldMasterChg>
    </pc:docChg>
  </pc:docChgLst>
  <pc:docChgLst>
    <pc:chgData name="Myles Danson" userId="20cb873d-4fd0-4eeb-a338-454609d92868" providerId="ADAL" clId="{8C77931D-30D7-45B5-AF30-379B227894A4}"/>
    <pc:docChg chg="undo custSel addSld delSld modSld">
      <pc:chgData name="Myles Danson" userId="20cb873d-4fd0-4eeb-a338-454609d92868" providerId="ADAL" clId="{8C77931D-30D7-45B5-AF30-379B227894A4}" dt="2018-02-06T09:15:58.330" v="580" actId="20577"/>
      <pc:docMkLst>
        <pc:docMk/>
      </pc:docMkLst>
      <pc:sldChg chg="modSp">
        <pc:chgData name="Myles Danson" userId="20cb873d-4fd0-4eeb-a338-454609d92868" providerId="ADAL" clId="{8C77931D-30D7-45B5-AF30-379B227894A4}" dt="2018-01-30T11:57:50.426" v="1" actId="1076"/>
        <pc:sldMkLst>
          <pc:docMk/>
          <pc:sldMk cId="659516836" sldId="412"/>
        </pc:sldMkLst>
        <pc:spChg chg="mod">
          <ac:chgData name="Myles Danson" userId="20cb873d-4fd0-4eeb-a338-454609d92868" providerId="ADAL" clId="{8C77931D-30D7-45B5-AF30-379B227894A4}" dt="2018-01-30T11:57:50.426" v="1" actId="1076"/>
          <ac:spMkLst>
            <pc:docMk/>
            <pc:sldMk cId="659516836" sldId="412"/>
            <ac:spMk id="3" creationId="{00000000-0000-0000-0000-000000000000}"/>
          </ac:spMkLst>
        </pc:spChg>
        <pc:picChg chg="mod">
          <ac:chgData name="Myles Danson" userId="20cb873d-4fd0-4eeb-a338-454609d92868" providerId="ADAL" clId="{8C77931D-30D7-45B5-AF30-379B227894A4}" dt="2018-01-30T11:57:49.348" v="0" actId="1076"/>
          <ac:picMkLst>
            <pc:docMk/>
            <pc:sldMk cId="659516836" sldId="412"/>
            <ac:picMk id="2" creationId="{00000000-0000-0000-0000-000000000000}"/>
          </ac:picMkLst>
        </pc:picChg>
      </pc:sldChg>
      <pc:sldChg chg="modSp add">
        <pc:chgData name="Myles Danson" userId="20cb873d-4fd0-4eeb-a338-454609d92868" providerId="ADAL" clId="{8C77931D-30D7-45B5-AF30-379B227894A4}" dt="2018-02-06T09:13:54.926" v="483" actId="20577"/>
        <pc:sldMkLst>
          <pc:docMk/>
          <pc:sldMk cId="1103346648" sldId="427"/>
        </pc:sldMkLst>
        <pc:spChg chg="mod">
          <ac:chgData name="Myles Danson" userId="20cb873d-4fd0-4eeb-a338-454609d92868" providerId="ADAL" clId="{8C77931D-30D7-45B5-AF30-379B227894A4}" dt="2018-02-06T09:13:54.926" v="483" actId="20577"/>
          <ac:spMkLst>
            <pc:docMk/>
            <pc:sldMk cId="1103346648" sldId="427"/>
            <ac:spMk id="4" creationId="{00000000-0000-0000-0000-000000000000}"/>
          </ac:spMkLst>
        </pc:spChg>
      </pc:sldChg>
      <pc:sldChg chg="add">
        <pc:chgData name="Myles Danson" userId="20cb873d-4fd0-4eeb-a338-454609d92868" providerId="ADAL" clId="{8C77931D-30D7-45B5-AF30-379B227894A4}" dt="2018-02-06T09:13:47.641" v="475" actId="20577"/>
        <pc:sldMkLst>
          <pc:docMk/>
          <pc:sldMk cId="3249209849" sldId="428"/>
        </pc:sldMkLst>
      </pc:sldChg>
      <pc:sldChg chg="add">
        <pc:chgData name="Myles Danson" userId="20cb873d-4fd0-4eeb-a338-454609d92868" providerId="ADAL" clId="{8C77931D-30D7-45B5-AF30-379B227894A4}" dt="2018-02-06T09:13:47.641" v="475" actId="20577"/>
        <pc:sldMkLst>
          <pc:docMk/>
          <pc:sldMk cId="4102658324" sldId="429"/>
        </pc:sldMkLst>
      </pc:sldChg>
      <pc:sldChg chg="add">
        <pc:chgData name="Myles Danson" userId="20cb873d-4fd0-4eeb-a338-454609d92868" providerId="ADAL" clId="{8C77931D-30D7-45B5-AF30-379B227894A4}" dt="2018-02-06T09:13:47.641" v="475" actId="20577"/>
        <pc:sldMkLst>
          <pc:docMk/>
          <pc:sldMk cId="3916779002" sldId="430"/>
        </pc:sldMkLst>
      </pc:sldChg>
      <pc:sldChg chg="add">
        <pc:chgData name="Myles Danson" userId="20cb873d-4fd0-4eeb-a338-454609d92868" providerId="ADAL" clId="{8C77931D-30D7-45B5-AF30-379B227894A4}" dt="2018-02-06T09:13:47.641" v="475" actId="20577"/>
        <pc:sldMkLst>
          <pc:docMk/>
          <pc:sldMk cId="1824173063" sldId="431"/>
        </pc:sldMkLst>
      </pc:sldChg>
      <pc:sldChg chg="add">
        <pc:chgData name="Myles Danson" userId="20cb873d-4fd0-4eeb-a338-454609d92868" providerId="ADAL" clId="{8C77931D-30D7-45B5-AF30-379B227894A4}" dt="2018-02-06T09:13:47.641" v="475" actId="20577"/>
        <pc:sldMkLst>
          <pc:docMk/>
          <pc:sldMk cId="3142967441" sldId="432"/>
        </pc:sldMkLst>
      </pc:sldChg>
      <pc:sldChg chg="modSp add">
        <pc:chgData name="Myles Danson" userId="20cb873d-4fd0-4eeb-a338-454609d92868" providerId="ADAL" clId="{8C77931D-30D7-45B5-AF30-379B227894A4}" dt="2018-02-06T09:14:24.233" v="518" actId="20577"/>
        <pc:sldMkLst>
          <pc:docMk/>
          <pc:sldMk cId="1402131325" sldId="433"/>
        </pc:sldMkLst>
        <pc:spChg chg="mod">
          <ac:chgData name="Myles Danson" userId="20cb873d-4fd0-4eeb-a338-454609d92868" providerId="ADAL" clId="{8C77931D-30D7-45B5-AF30-379B227894A4}" dt="2018-02-06T09:14:24.233" v="518" actId="20577"/>
          <ac:spMkLst>
            <pc:docMk/>
            <pc:sldMk cId="1402131325" sldId="433"/>
            <ac:spMk id="4" creationId="{00000000-0000-0000-0000-000000000000}"/>
          </ac:spMkLst>
        </pc:spChg>
      </pc:sldChg>
      <pc:sldChg chg="modSp add">
        <pc:chgData name="Myles Danson" userId="20cb873d-4fd0-4eeb-a338-454609d92868" providerId="ADAL" clId="{8C77931D-30D7-45B5-AF30-379B227894A4}" dt="2018-02-06T09:15:58.330" v="580" actId="20577"/>
        <pc:sldMkLst>
          <pc:docMk/>
          <pc:sldMk cId="1654962680" sldId="434"/>
        </pc:sldMkLst>
        <pc:spChg chg="mod">
          <ac:chgData name="Myles Danson" userId="20cb873d-4fd0-4eeb-a338-454609d92868" providerId="ADAL" clId="{8C77931D-30D7-45B5-AF30-379B227894A4}" dt="2018-02-06T09:15:58.330" v="580" actId="20577"/>
          <ac:spMkLst>
            <pc:docMk/>
            <pc:sldMk cId="1654962680" sldId="434"/>
            <ac:spMk id="6" creationId="{00000000-0000-0000-0000-000000000000}"/>
          </ac:spMkLst>
        </pc:spChg>
      </pc:sldChg>
      <pc:sldChg chg="add">
        <pc:chgData name="Myles Danson" userId="20cb873d-4fd0-4eeb-a338-454609d92868" providerId="ADAL" clId="{8C77931D-30D7-45B5-AF30-379B227894A4}" dt="2018-02-06T09:13:47.641" v="475" actId="20577"/>
        <pc:sldMkLst>
          <pc:docMk/>
          <pc:sldMk cId="2739098245" sldId="435"/>
        </pc:sldMkLst>
      </pc:sldChg>
      <pc:sldChg chg="add">
        <pc:chgData name="Myles Danson" userId="20cb873d-4fd0-4eeb-a338-454609d92868" providerId="ADAL" clId="{8C77931D-30D7-45B5-AF30-379B227894A4}" dt="2018-02-06T09:13:47.641" v="475" actId="20577"/>
        <pc:sldMkLst>
          <pc:docMk/>
          <pc:sldMk cId="118178734" sldId="436"/>
        </pc:sldMkLst>
      </pc:sldChg>
      <pc:sldChg chg="add">
        <pc:chgData name="Myles Danson" userId="20cb873d-4fd0-4eeb-a338-454609d92868" providerId="ADAL" clId="{8C77931D-30D7-45B5-AF30-379B227894A4}" dt="2018-02-06T09:13:47.641" v="475" actId="20577"/>
        <pc:sldMkLst>
          <pc:docMk/>
          <pc:sldMk cId="4180889846" sldId="437"/>
        </pc:sldMkLst>
      </pc:sldChg>
      <pc:sldChg chg="add">
        <pc:chgData name="Myles Danson" userId="20cb873d-4fd0-4eeb-a338-454609d92868" providerId="ADAL" clId="{8C77931D-30D7-45B5-AF30-379B227894A4}" dt="2018-02-06T09:13:47.641" v="475" actId="20577"/>
        <pc:sldMkLst>
          <pc:docMk/>
          <pc:sldMk cId="291747121" sldId="438"/>
        </pc:sldMkLst>
      </pc:sldChg>
      <pc:sldChg chg="add">
        <pc:chgData name="Myles Danson" userId="20cb873d-4fd0-4eeb-a338-454609d92868" providerId="ADAL" clId="{8C77931D-30D7-45B5-AF30-379B227894A4}" dt="2018-02-06T09:13:47.641" v="475" actId="20577"/>
        <pc:sldMkLst>
          <pc:docMk/>
          <pc:sldMk cId="3834496701" sldId="439"/>
        </pc:sldMkLst>
      </pc:sldChg>
      <pc:sldChg chg="modSp add">
        <pc:chgData name="Myles Danson" userId="20cb873d-4fd0-4eeb-a338-454609d92868" providerId="ADAL" clId="{8C77931D-30D7-45B5-AF30-379B227894A4}" dt="2018-02-06T09:15:08.767" v="540" actId="20577"/>
        <pc:sldMkLst>
          <pc:docMk/>
          <pc:sldMk cId="3477269167" sldId="440"/>
        </pc:sldMkLst>
        <pc:spChg chg="mod">
          <ac:chgData name="Myles Danson" userId="20cb873d-4fd0-4eeb-a338-454609d92868" providerId="ADAL" clId="{8C77931D-30D7-45B5-AF30-379B227894A4}" dt="2018-02-06T09:15:08.767" v="540" actId="20577"/>
          <ac:spMkLst>
            <pc:docMk/>
            <pc:sldMk cId="3477269167" sldId="440"/>
            <ac:spMk id="4" creationId="{00000000-0000-0000-0000-000000000000}"/>
          </ac:spMkLst>
        </pc:spChg>
      </pc:sldChg>
      <pc:sldChg chg="add">
        <pc:chgData name="Myles Danson" userId="20cb873d-4fd0-4eeb-a338-454609d92868" providerId="ADAL" clId="{8C77931D-30D7-45B5-AF30-379B227894A4}" dt="2018-02-06T09:14:56.270" v="530" actId="20577"/>
        <pc:sldMkLst>
          <pc:docMk/>
          <pc:sldMk cId="119550587" sldId="441"/>
        </pc:sldMkLst>
      </pc:sldChg>
      <pc:sldChg chg="add">
        <pc:chgData name="Myles Danson" userId="20cb873d-4fd0-4eeb-a338-454609d92868" providerId="ADAL" clId="{8C77931D-30D7-45B5-AF30-379B227894A4}" dt="2018-02-06T09:14:56.270" v="530" actId="20577"/>
        <pc:sldMkLst>
          <pc:docMk/>
          <pc:sldMk cId="1881830586" sldId="442"/>
        </pc:sldMkLst>
      </pc:sldChg>
      <pc:sldChg chg="add">
        <pc:chgData name="Myles Danson" userId="20cb873d-4fd0-4eeb-a338-454609d92868" providerId="ADAL" clId="{8C77931D-30D7-45B5-AF30-379B227894A4}" dt="2018-02-06T09:14:56.270" v="530" actId="20577"/>
        <pc:sldMkLst>
          <pc:docMk/>
          <pc:sldMk cId="1097398442" sldId="443"/>
        </pc:sldMkLst>
      </pc:sldChg>
      <pc:sldChg chg="add">
        <pc:chgData name="Myles Danson" userId="20cb873d-4fd0-4eeb-a338-454609d92868" providerId="ADAL" clId="{8C77931D-30D7-45B5-AF30-379B227894A4}" dt="2018-02-06T09:14:56.270" v="530" actId="20577"/>
        <pc:sldMkLst>
          <pc:docMk/>
          <pc:sldMk cId="3853909567" sldId="444"/>
        </pc:sldMkLst>
      </pc:sldChg>
      <pc:sldChg chg="add">
        <pc:chgData name="Myles Danson" userId="20cb873d-4fd0-4eeb-a338-454609d92868" providerId="ADAL" clId="{8C77931D-30D7-45B5-AF30-379B227894A4}" dt="2018-02-06T09:14:56.270" v="530" actId="20577"/>
        <pc:sldMkLst>
          <pc:docMk/>
          <pc:sldMk cId="48732849" sldId="445"/>
        </pc:sldMkLst>
      </pc:sldChg>
      <pc:sldChg chg="add">
        <pc:chgData name="Myles Danson" userId="20cb873d-4fd0-4eeb-a338-454609d92868" providerId="ADAL" clId="{8C77931D-30D7-45B5-AF30-379B227894A4}" dt="2018-02-06T09:14:56.270" v="530" actId="20577"/>
        <pc:sldMkLst>
          <pc:docMk/>
          <pc:sldMk cId="3987652108" sldId="446"/>
        </pc:sldMkLst>
      </pc:sldChg>
      <pc:sldChg chg="add">
        <pc:chgData name="Myles Danson" userId="20cb873d-4fd0-4eeb-a338-454609d92868" providerId="ADAL" clId="{8C77931D-30D7-45B5-AF30-379B227894A4}" dt="2018-02-06T09:14:56.270" v="530" actId="20577"/>
        <pc:sldMkLst>
          <pc:docMk/>
          <pc:sldMk cId="968464552" sldId="447"/>
        </pc:sldMkLst>
      </pc:sldChg>
      <pc:sldChg chg="add">
        <pc:chgData name="Myles Danson" userId="20cb873d-4fd0-4eeb-a338-454609d92868" providerId="ADAL" clId="{8C77931D-30D7-45B5-AF30-379B227894A4}" dt="2018-02-06T09:14:56.270" v="530" actId="20577"/>
        <pc:sldMkLst>
          <pc:docMk/>
          <pc:sldMk cId="1452966602" sldId="448"/>
        </pc:sldMkLst>
      </pc:sldChg>
      <pc:sldChg chg="add">
        <pc:chgData name="Myles Danson" userId="20cb873d-4fd0-4eeb-a338-454609d92868" providerId="ADAL" clId="{8C77931D-30D7-45B5-AF30-379B227894A4}" dt="2018-02-06T09:14:56.270" v="530" actId="20577"/>
        <pc:sldMkLst>
          <pc:docMk/>
          <pc:sldMk cId="4148159300" sldId="449"/>
        </pc:sldMkLst>
      </pc:sldChg>
      <pc:sldChg chg="add">
        <pc:chgData name="Myles Danson" userId="20cb873d-4fd0-4eeb-a338-454609d92868" providerId="ADAL" clId="{8C77931D-30D7-45B5-AF30-379B227894A4}" dt="2018-02-06T09:14:56.270" v="530" actId="20577"/>
        <pc:sldMkLst>
          <pc:docMk/>
          <pc:sldMk cId="3474768283" sldId="450"/>
        </pc:sldMkLst>
      </pc:sldChg>
    </pc:docChg>
  </pc:docChgLst>
  <pc:docChgLst>
    <pc:chgData name="Myles Danson" userId="20cb873d-4fd0-4eeb-a338-454609d92868" providerId="ADAL" clId="{4B24861B-C3D3-464C-BEC4-2BE1D4950410}"/>
    <pc:docChg chg="custSel modSld">
      <pc:chgData name="Myles Danson" userId="20cb873d-4fd0-4eeb-a338-454609d92868" providerId="ADAL" clId="{4B24861B-C3D3-464C-BEC4-2BE1D4950410}" dt="2018-02-20T18:05:49.773" v="868" actId="20577"/>
      <pc:docMkLst>
        <pc:docMk/>
      </pc:docMkLst>
      <pc:sldChg chg="modSp">
        <pc:chgData name="Myles Danson" userId="20cb873d-4fd0-4eeb-a338-454609d92868" providerId="ADAL" clId="{4B24861B-C3D3-464C-BEC4-2BE1D4950410}" dt="2018-02-20T14:59:19.849" v="147" actId="20577"/>
        <pc:sldMkLst>
          <pc:docMk/>
          <pc:sldMk cId="647106443" sldId="341"/>
        </pc:sldMkLst>
        <pc:spChg chg="mod">
          <ac:chgData name="Myles Danson" userId="20cb873d-4fd0-4eeb-a338-454609d92868" providerId="ADAL" clId="{4B24861B-C3D3-464C-BEC4-2BE1D4950410}" dt="2018-02-20T14:59:19.849" v="147" actId="20577"/>
          <ac:spMkLst>
            <pc:docMk/>
            <pc:sldMk cId="647106443" sldId="341"/>
            <ac:spMk id="3" creationId="{00000000-0000-0000-0000-000000000000}"/>
          </ac:spMkLst>
        </pc:spChg>
      </pc:sldChg>
      <pc:sldChg chg="modSp">
        <pc:chgData name="Myles Danson" userId="20cb873d-4fd0-4eeb-a338-454609d92868" providerId="ADAL" clId="{4B24861B-C3D3-464C-BEC4-2BE1D4950410}" dt="2018-02-20T14:58:40.227" v="126" actId="313"/>
        <pc:sldMkLst>
          <pc:docMk/>
          <pc:sldMk cId="283947581" sldId="354"/>
        </pc:sldMkLst>
        <pc:spChg chg="mod">
          <ac:chgData name="Myles Danson" userId="20cb873d-4fd0-4eeb-a338-454609d92868" providerId="ADAL" clId="{4B24861B-C3D3-464C-BEC4-2BE1D4950410}" dt="2018-02-20T14:58:40.227" v="126" actId="313"/>
          <ac:spMkLst>
            <pc:docMk/>
            <pc:sldMk cId="283947581" sldId="354"/>
            <ac:spMk id="2" creationId="{00000000-0000-0000-0000-000000000000}"/>
          </ac:spMkLst>
        </pc:spChg>
      </pc:sldChg>
      <pc:sldChg chg="modSp">
        <pc:chgData name="Myles Danson" userId="20cb873d-4fd0-4eeb-a338-454609d92868" providerId="ADAL" clId="{4B24861B-C3D3-464C-BEC4-2BE1D4950410}" dt="2018-02-20T18:04:43.547" v="859" actId="20577"/>
        <pc:sldMkLst>
          <pc:docMk/>
          <pc:sldMk cId="2075591845" sldId="391"/>
        </pc:sldMkLst>
        <pc:spChg chg="mod">
          <ac:chgData name="Myles Danson" userId="20cb873d-4fd0-4eeb-a338-454609d92868" providerId="ADAL" clId="{4B24861B-C3D3-464C-BEC4-2BE1D4950410}" dt="2018-02-20T18:04:43.547" v="859" actId="20577"/>
          <ac:spMkLst>
            <pc:docMk/>
            <pc:sldMk cId="2075591845" sldId="391"/>
            <ac:spMk id="2" creationId="{00000000-0000-0000-0000-000000000000}"/>
          </ac:spMkLst>
        </pc:spChg>
      </pc:sldChg>
      <pc:sldChg chg="modSp">
        <pc:chgData name="Myles Danson" userId="20cb873d-4fd0-4eeb-a338-454609d92868" providerId="ADAL" clId="{4B24861B-C3D3-464C-BEC4-2BE1D4950410}" dt="2018-02-20T15:11:38.697" v="726" actId="20577"/>
        <pc:sldMkLst>
          <pc:docMk/>
          <pc:sldMk cId="701173809" sldId="393"/>
        </pc:sldMkLst>
        <pc:spChg chg="mod">
          <ac:chgData name="Myles Danson" userId="20cb873d-4fd0-4eeb-a338-454609d92868" providerId="ADAL" clId="{4B24861B-C3D3-464C-BEC4-2BE1D4950410}" dt="2018-02-20T15:11:38.697" v="726" actId="20577"/>
          <ac:spMkLst>
            <pc:docMk/>
            <pc:sldMk cId="701173809" sldId="393"/>
            <ac:spMk id="2" creationId="{00000000-0000-0000-0000-000000000000}"/>
          </ac:spMkLst>
        </pc:spChg>
      </pc:sldChg>
      <pc:sldChg chg="modSp">
        <pc:chgData name="Myles Danson" userId="20cb873d-4fd0-4eeb-a338-454609d92868" providerId="ADAL" clId="{4B24861B-C3D3-464C-BEC4-2BE1D4950410}" dt="2018-02-20T15:13:31.984" v="790" actId="20577"/>
        <pc:sldMkLst>
          <pc:docMk/>
          <pc:sldMk cId="3789211956" sldId="394"/>
        </pc:sldMkLst>
        <pc:spChg chg="mod">
          <ac:chgData name="Myles Danson" userId="20cb873d-4fd0-4eeb-a338-454609d92868" providerId="ADAL" clId="{4B24861B-C3D3-464C-BEC4-2BE1D4950410}" dt="2018-02-20T15:13:31.984" v="790" actId="20577"/>
          <ac:spMkLst>
            <pc:docMk/>
            <pc:sldMk cId="3789211956" sldId="394"/>
            <ac:spMk id="2" creationId="{00000000-0000-0000-0000-000000000000}"/>
          </ac:spMkLst>
        </pc:spChg>
      </pc:sldChg>
      <pc:sldChg chg="modSp">
        <pc:chgData name="Myles Danson" userId="20cb873d-4fd0-4eeb-a338-454609d92868" providerId="ADAL" clId="{4B24861B-C3D3-464C-BEC4-2BE1D4950410}" dt="2018-02-20T15:00:21.997" v="236" actId="20577"/>
        <pc:sldMkLst>
          <pc:docMk/>
          <pc:sldMk cId="1316574940" sldId="424"/>
        </pc:sldMkLst>
        <pc:spChg chg="mod">
          <ac:chgData name="Myles Danson" userId="20cb873d-4fd0-4eeb-a338-454609d92868" providerId="ADAL" clId="{4B24861B-C3D3-464C-BEC4-2BE1D4950410}" dt="2018-02-20T15:00:21.997" v="236" actId="20577"/>
          <ac:spMkLst>
            <pc:docMk/>
            <pc:sldMk cId="1316574940" sldId="424"/>
            <ac:spMk id="3" creationId="{00000000-0000-0000-0000-000000000000}"/>
          </ac:spMkLst>
        </pc:spChg>
      </pc:sldChg>
      <pc:sldChg chg="modSp">
        <pc:chgData name="Myles Danson" userId="20cb873d-4fd0-4eeb-a338-454609d92868" providerId="ADAL" clId="{4B24861B-C3D3-464C-BEC4-2BE1D4950410}" dt="2018-02-20T15:01:07.414" v="291" actId="20577"/>
        <pc:sldMkLst>
          <pc:docMk/>
          <pc:sldMk cId="1103346648" sldId="427"/>
        </pc:sldMkLst>
        <pc:spChg chg="mod">
          <ac:chgData name="Myles Danson" userId="20cb873d-4fd0-4eeb-a338-454609d92868" providerId="ADAL" clId="{4B24861B-C3D3-464C-BEC4-2BE1D4950410}" dt="2018-02-20T15:01:07.414" v="291" actId="20577"/>
          <ac:spMkLst>
            <pc:docMk/>
            <pc:sldMk cId="1103346648" sldId="427"/>
            <ac:spMk id="4" creationId="{00000000-0000-0000-0000-000000000000}"/>
          </ac:spMkLst>
        </pc:spChg>
      </pc:sldChg>
      <pc:sldChg chg="modSp">
        <pc:chgData name="Myles Danson" userId="20cb873d-4fd0-4eeb-a338-454609d92868" providerId="ADAL" clId="{4B24861B-C3D3-464C-BEC4-2BE1D4950410}" dt="2018-02-20T15:01:33.867" v="295" actId="20577"/>
        <pc:sldMkLst>
          <pc:docMk/>
          <pc:sldMk cId="1402131325" sldId="433"/>
        </pc:sldMkLst>
        <pc:spChg chg="mod">
          <ac:chgData name="Myles Danson" userId="20cb873d-4fd0-4eeb-a338-454609d92868" providerId="ADAL" clId="{4B24861B-C3D3-464C-BEC4-2BE1D4950410}" dt="2018-02-20T15:01:33.867" v="295" actId="20577"/>
          <ac:spMkLst>
            <pc:docMk/>
            <pc:sldMk cId="1402131325" sldId="433"/>
            <ac:spMk id="4" creationId="{00000000-0000-0000-0000-000000000000}"/>
          </ac:spMkLst>
        </pc:spChg>
      </pc:sldChg>
      <pc:sldChg chg="modSp">
        <pc:chgData name="Myles Danson" userId="20cb873d-4fd0-4eeb-a338-454609d92868" providerId="ADAL" clId="{4B24861B-C3D3-464C-BEC4-2BE1D4950410}" dt="2018-02-20T15:01:21.143" v="293" actId="20577"/>
        <pc:sldMkLst>
          <pc:docMk/>
          <pc:sldMk cId="3477269167" sldId="440"/>
        </pc:sldMkLst>
        <pc:spChg chg="mod">
          <ac:chgData name="Myles Danson" userId="20cb873d-4fd0-4eeb-a338-454609d92868" providerId="ADAL" clId="{4B24861B-C3D3-464C-BEC4-2BE1D4950410}" dt="2018-02-20T15:01:21.143" v="293" actId="20577"/>
          <ac:spMkLst>
            <pc:docMk/>
            <pc:sldMk cId="3477269167" sldId="440"/>
            <ac:spMk id="4" creationId="{00000000-0000-0000-0000-000000000000}"/>
          </ac:spMkLst>
        </pc:spChg>
      </pc:sldChg>
      <pc:sldChg chg="modSp">
        <pc:chgData name="Myles Danson" userId="20cb873d-4fd0-4eeb-a338-454609d92868" providerId="ADAL" clId="{4B24861B-C3D3-464C-BEC4-2BE1D4950410}" dt="2018-02-20T18:05:49.773" v="868" actId="20577"/>
        <pc:sldMkLst>
          <pc:docMk/>
          <pc:sldMk cId="48732849" sldId="445"/>
        </pc:sldMkLst>
        <pc:spChg chg="mod">
          <ac:chgData name="Myles Danson" userId="20cb873d-4fd0-4eeb-a338-454609d92868" providerId="ADAL" clId="{4B24861B-C3D3-464C-BEC4-2BE1D4950410}" dt="2018-02-20T18:05:49.773" v="868" actId="20577"/>
          <ac:spMkLst>
            <pc:docMk/>
            <pc:sldMk cId="48732849" sldId="44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1A23D-BE36-7F40-9F7F-D1041B6DB6CC}"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780B1-C8F5-7F4D-8B01-9482575B383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bit.ly/bi-data-catalogue"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1</a:t>
            </a:fld>
            <a:endParaRPr lang="en-US"/>
          </a:p>
        </p:txBody>
      </p:sp>
    </p:spTree>
    <p:extLst>
      <p:ext uri="{BB962C8B-B14F-4D97-AF65-F5344CB8AC3E}">
        <p14:creationId xmlns:p14="http://schemas.microsoft.com/office/powerpoint/2010/main" val="350252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0314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b="0" i="0" kern="1200">
                <a:solidFill>
                  <a:schemeClr val="tx1"/>
                </a:solidFill>
                <a:effectLst/>
                <a:latin typeface="+mn-lt"/>
                <a:ea typeface="+mn-ea"/>
                <a:cs typeface="+mn-cs"/>
              </a:rPr>
            </a:br>
            <a:endParaRPr lang="en-US"/>
          </a:p>
          <a:p>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t>14</a:t>
            </a:fld>
            <a:endParaRPr lang="en-US"/>
          </a:p>
        </p:txBody>
      </p:sp>
    </p:spTree>
    <p:extLst>
      <p:ext uri="{BB962C8B-B14F-4D97-AF65-F5344CB8AC3E}">
        <p14:creationId xmlns:p14="http://schemas.microsoft.com/office/powerpoint/2010/main" val="106693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a:t>
            </a:r>
          </a:p>
        </p:txBody>
      </p:sp>
      <p:sp>
        <p:nvSpPr>
          <p:cNvPr id="4" name="Slide Number Placeholder 3"/>
          <p:cNvSpPr>
            <a:spLocks noGrp="1"/>
          </p:cNvSpPr>
          <p:nvPr>
            <p:ph type="sldNum" sz="quarter" idx="10"/>
          </p:nvPr>
        </p:nvSpPr>
        <p:spPr/>
        <p:txBody>
          <a:bodyPr/>
          <a:lstStyle/>
          <a:p>
            <a:fld id="{EBA780B1-C8F5-7F4D-8B01-9482575B383F}" type="slidenum">
              <a:rPr lang="en-US" smtClean="0"/>
              <a:t>19</a:t>
            </a:fld>
            <a:endParaRPr lang="en-US"/>
          </a:p>
        </p:txBody>
      </p:sp>
    </p:spTree>
    <p:extLst>
      <p:ext uri="{BB962C8B-B14F-4D97-AF65-F5344CB8AC3E}">
        <p14:creationId xmlns:p14="http://schemas.microsoft.com/office/powerpoint/2010/main" val="163287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priority for demo</a:t>
            </a:r>
          </a:p>
        </p:txBody>
      </p:sp>
      <p:sp>
        <p:nvSpPr>
          <p:cNvPr id="4" name="Date Placeholder 3"/>
          <p:cNvSpPr>
            <a:spLocks noGrp="1"/>
          </p:cNvSpPr>
          <p:nvPr>
            <p:ph type="dt" idx="10"/>
          </p:nvPr>
        </p:nvSpPr>
        <p:spPr/>
        <p:txBody>
          <a:bodyPr/>
          <a:lstStyle/>
          <a:p>
            <a:fld id="{77CB7653-AD6F-4A1C-A04D-3204AEB777B0}" type="datetime1">
              <a:rPr lang="en-GB" smtClean="0"/>
              <a:t>22/02/2018</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20</a:t>
            </a:fld>
            <a:endParaRPr lang="en-GB"/>
          </a:p>
        </p:txBody>
      </p:sp>
      <p:sp>
        <p:nvSpPr>
          <p:cNvPr id="6" name="Header Placeholder 5"/>
          <p:cNvSpPr>
            <a:spLocks noGrp="1"/>
          </p:cNvSpPr>
          <p:nvPr>
            <p:ph type="hdr" sz="quarter" idx="12"/>
          </p:nvPr>
        </p:nvSpPr>
        <p:spPr/>
        <p:txBody>
          <a:bodyPr/>
          <a:lstStyle/>
          <a:p>
            <a:r>
              <a:rPr lang="en-GB"/>
              <a:t>Title of presentation (Insert &gt; Header &amp; Footer &gt; Notes and Handouts &gt; Header &gt; Apply to all)</a:t>
            </a:r>
          </a:p>
        </p:txBody>
      </p:sp>
    </p:spTree>
    <p:extLst>
      <p:ext uri="{BB962C8B-B14F-4D97-AF65-F5344CB8AC3E}">
        <p14:creationId xmlns:p14="http://schemas.microsoft.com/office/powerpoint/2010/main" val="6746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a:t>
            </a:r>
          </a:p>
        </p:txBody>
      </p:sp>
      <p:sp>
        <p:nvSpPr>
          <p:cNvPr id="4" name="Slide Number Placeholder 3"/>
          <p:cNvSpPr>
            <a:spLocks noGrp="1"/>
          </p:cNvSpPr>
          <p:nvPr>
            <p:ph type="sldNum" sz="quarter" idx="10"/>
          </p:nvPr>
        </p:nvSpPr>
        <p:spPr/>
        <p:txBody>
          <a:bodyPr/>
          <a:lstStyle/>
          <a:p>
            <a:fld id="{EBA780B1-C8F5-7F4D-8B01-9482575B383F}" type="slidenum">
              <a:rPr lang="en-US" smtClean="0"/>
              <a:t>21</a:t>
            </a:fld>
            <a:endParaRPr lang="en-US"/>
          </a:p>
        </p:txBody>
      </p:sp>
    </p:spTree>
    <p:extLst>
      <p:ext uri="{BB962C8B-B14F-4D97-AF65-F5344CB8AC3E}">
        <p14:creationId xmlns:p14="http://schemas.microsoft.com/office/powerpoint/2010/main" val="381403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10"/>
          </p:nvPr>
        </p:nvSpPr>
        <p:spPr/>
        <p:txBody>
          <a:bodyPr/>
          <a:lstStyle/>
          <a:p>
            <a:fld id="{EBA780B1-C8F5-7F4D-8B01-9482575B383F}" type="slidenum">
              <a:rPr lang="en-US" smtClean="0"/>
              <a:t>22</a:t>
            </a:fld>
            <a:endParaRPr lang="en-US"/>
          </a:p>
        </p:txBody>
      </p:sp>
    </p:spTree>
    <p:extLst>
      <p:ext uri="{BB962C8B-B14F-4D97-AF65-F5344CB8AC3E}">
        <p14:creationId xmlns:p14="http://schemas.microsoft.com/office/powerpoint/2010/main" val="159034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a:t>
            </a:r>
          </a:p>
        </p:txBody>
      </p:sp>
      <p:sp>
        <p:nvSpPr>
          <p:cNvPr id="4" name="Slide Number Placeholder 3"/>
          <p:cNvSpPr>
            <a:spLocks noGrp="1"/>
          </p:cNvSpPr>
          <p:nvPr>
            <p:ph type="sldNum" sz="quarter" idx="10"/>
          </p:nvPr>
        </p:nvSpPr>
        <p:spPr/>
        <p:txBody>
          <a:bodyPr/>
          <a:lstStyle/>
          <a:p>
            <a:fld id="{EBA780B1-C8F5-7F4D-8B01-9482575B383F}" type="slidenum">
              <a:rPr lang="en-US" smtClean="0"/>
              <a:t>23</a:t>
            </a:fld>
            <a:endParaRPr lang="en-US"/>
          </a:p>
        </p:txBody>
      </p:sp>
    </p:spTree>
    <p:extLst>
      <p:ext uri="{BB962C8B-B14F-4D97-AF65-F5344CB8AC3E}">
        <p14:creationId xmlns:p14="http://schemas.microsoft.com/office/powerpoint/2010/main" val="4071192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a:t>
            </a:r>
          </a:p>
        </p:txBody>
      </p:sp>
      <p:sp>
        <p:nvSpPr>
          <p:cNvPr id="4" name="Slide Number Placeholder 3"/>
          <p:cNvSpPr>
            <a:spLocks noGrp="1"/>
          </p:cNvSpPr>
          <p:nvPr>
            <p:ph type="sldNum" sz="quarter" idx="10"/>
          </p:nvPr>
        </p:nvSpPr>
        <p:spPr/>
        <p:txBody>
          <a:bodyPr/>
          <a:lstStyle/>
          <a:p>
            <a:fld id="{EBA780B1-C8F5-7F4D-8B01-9482575B383F}" type="slidenum">
              <a:rPr lang="en-US" smtClean="0"/>
              <a:t>24</a:t>
            </a:fld>
            <a:endParaRPr lang="en-US"/>
          </a:p>
        </p:txBody>
      </p:sp>
    </p:spTree>
    <p:extLst>
      <p:ext uri="{BB962C8B-B14F-4D97-AF65-F5344CB8AC3E}">
        <p14:creationId xmlns:p14="http://schemas.microsoft.com/office/powerpoint/2010/main" val="155974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10"/>
          </p:nvPr>
        </p:nvSpPr>
        <p:spPr/>
        <p:txBody>
          <a:bodyPr/>
          <a:lstStyle/>
          <a:p>
            <a:fld id="{EBA780B1-C8F5-7F4D-8B01-9482575B383F}" type="slidenum">
              <a:rPr lang="en-US" smtClean="0"/>
              <a:t>25</a:t>
            </a:fld>
            <a:endParaRPr lang="en-US"/>
          </a:p>
        </p:txBody>
      </p:sp>
    </p:spTree>
    <p:extLst>
      <p:ext uri="{BB962C8B-B14F-4D97-AF65-F5344CB8AC3E}">
        <p14:creationId xmlns:p14="http://schemas.microsoft.com/office/powerpoint/2010/main" val="76894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a:t>
            </a:r>
            <a:r>
              <a:rPr lang="en-GB" baseline="0" dirty="0"/>
              <a:t> look</a:t>
            </a:r>
            <a:endParaRPr lang="en-GB" dirty="0"/>
          </a:p>
        </p:txBody>
      </p:sp>
      <p:sp>
        <p:nvSpPr>
          <p:cNvPr id="4" name="Date Placeholder 3"/>
          <p:cNvSpPr>
            <a:spLocks noGrp="1"/>
          </p:cNvSpPr>
          <p:nvPr>
            <p:ph type="dt" idx="10"/>
          </p:nvPr>
        </p:nvSpPr>
        <p:spPr/>
        <p:txBody>
          <a:bodyPr/>
          <a:lstStyle/>
          <a:p>
            <a:fld id="{77CB7653-AD6F-4A1C-A04D-3204AEB777B0}" type="datetime1">
              <a:rPr lang="en-GB" smtClean="0"/>
              <a:t>22/02/2018</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26</a:t>
            </a:fld>
            <a:endParaRPr lang="en-GB"/>
          </a:p>
        </p:txBody>
      </p:sp>
      <p:sp>
        <p:nvSpPr>
          <p:cNvPr id="6" name="Header Placeholder 5"/>
          <p:cNvSpPr>
            <a:spLocks noGrp="1"/>
          </p:cNvSpPr>
          <p:nvPr>
            <p:ph type="hdr" sz="quarter" idx="12"/>
          </p:nvPr>
        </p:nvSpPr>
        <p:spPr/>
        <p:txBody>
          <a:bodyPr/>
          <a:lstStyle/>
          <a:p>
            <a:r>
              <a:rPr lang="en-GB"/>
              <a:t>Title of presentation (Insert &gt; Header &amp; Footer &gt; Notes and Handouts &gt; Header &gt; Apply to all)</a:t>
            </a:r>
          </a:p>
        </p:txBody>
      </p:sp>
    </p:spTree>
    <p:extLst>
      <p:ext uri="{BB962C8B-B14F-4D97-AF65-F5344CB8AC3E}">
        <p14:creationId xmlns:p14="http://schemas.microsoft.com/office/powerpoint/2010/main" val="48839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01971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minute</a:t>
            </a:r>
            <a:r>
              <a:rPr lang="en-GB" baseline="0" dirty="0"/>
              <a:t> presentation</a:t>
            </a:r>
            <a:endParaRPr lang="en-GB" dirty="0"/>
          </a:p>
        </p:txBody>
      </p:sp>
      <p:sp>
        <p:nvSpPr>
          <p:cNvPr id="4" name="Date Placeholder 3"/>
          <p:cNvSpPr>
            <a:spLocks noGrp="1"/>
          </p:cNvSpPr>
          <p:nvPr>
            <p:ph type="dt" idx="10"/>
          </p:nvPr>
        </p:nvSpPr>
        <p:spPr/>
        <p:txBody>
          <a:bodyPr/>
          <a:lstStyle/>
          <a:p>
            <a:fld id="{77CB7653-AD6F-4A1C-A04D-3204AEB777B0}" type="datetime1">
              <a:rPr lang="en-GB" smtClean="0"/>
              <a:t>22/02/2018</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27</a:t>
            </a:fld>
            <a:endParaRPr lang="en-GB"/>
          </a:p>
        </p:txBody>
      </p:sp>
      <p:sp>
        <p:nvSpPr>
          <p:cNvPr id="6" name="Header Placeholder 5"/>
          <p:cNvSpPr>
            <a:spLocks noGrp="1"/>
          </p:cNvSpPr>
          <p:nvPr>
            <p:ph type="hdr" sz="quarter" idx="12"/>
          </p:nvPr>
        </p:nvSpPr>
        <p:spPr/>
        <p:txBody>
          <a:bodyPr/>
          <a:lstStyle/>
          <a:p>
            <a:r>
              <a:rPr lang="en-GB"/>
              <a:t>Title of presentation (Insert &gt; Header &amp; Footer &gt; Notes and Handouts &gt; Header &gt; Apply to all)</a:t>
            </a:r>
          </a:p>
        </p:txBody>
      </p:sp>
    </p:spTree>
    <p:extLst>
      <p:ext uri="{BB962C8B-B14F-4D97-AF65-F5344CB8AC3E}">
        <p14:creationId xmlns:p14="http://schemas.microsoft.com/office/powerpoint/2010/main" val="233186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Myles</a:t>
            </a:r>
          </a:p>
        </p:txBody>
      </p:sp>
      <p:sp>
        <p:nvSpPr>
          <p:cNvPr id="4" name="Slide Number Placeholder 3"/>
          <p:cNvSpPr>
            <a:spLocks noGrp="1"/>
          </p:cNvSpPr>
          <p:nvPr>
            <p:ph type="sldNum" sz="quarter" idx="10"/>
          </p:nvPr>
        </p:nvSpPr>
        <p:spPr/>
        <p:txBody>
          <a:bodyPr/>
          <a:lstStyle/>
          <a:p>
            <a:fld id="{EBA780B1-C8F5-7F4D-8B01-9482575B383F}" type="slidenum">
              <a:rPr lang="en-US" smtClean="0"/>
              <a:t>28</a:t>
            </a:fld>
            <a:endParaRPr lang="en-US"/>
          </a:p>
        </p:txBody>
      </p:sp>
    </p:spTree>
    <p:extLst>
      <p:ext uri="{BB962C8B-B14F-4D97-AF65-F5344CB8AC3E}">
        <p14:creationId xmlns:p14="http://schemas.microsoft.com/office/powerpoint/2010/main" val="3467252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29</a:t>
            </a:fld>
            <a:endParaRPr lang="en-US"/>
          </a:p>
        </p:txBody>
      </p:sp>
    </p:spTree>
    <p:extLst>
      <p:ext uri="{BB962C8B-B14F-4D97-AF65-F5344CB8AC3E}">
        <p14:creationId xmlns:p14="http://schemas.microsoft.com/office/powerpoint/2010/main" val="3640626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30</a:t>
            </a:fld>
            <a:endParaRPr lang="en-US"/>
          </a:p>
        </p:txBody>
      </p:sp>
    </p:spTree>
    <p:extLst>
      <p:ext uri="{BB962C8B-B14F-4D97-AF65-F5344CB8AC3E}">
        <p14:creationId xmlns:p14="http://schemas.microsoft.com/office/powerpoint/2010/main" val="638437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31</a:t>
            </a:fld>
            <a:endParaRPr lang="en-US"/>
          </a:p>
        </p:txBody>
      </p:sp>
    </p:spTree>
    <p:extLst>
      <p:ext uri="{BB962C8B-B14F-4D97-AF65-F5344CB8AC3E}">
        <p14:creationId xmlns:p14="http://schemas.microsoft.com/office/powerpoint/2010/main" val="430620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32</a:t>
            </a:fld>
            <a:endParaRPr lang="en-US"/>
          </a:p>
        </p:txBody>
      </p:sp>
    </p:spTree>
    <p:extLst>
      <p:ext uri="{BB962C8B-B14F-4D97-AF65-F5344CB8AC3E}">
        <p14:creationId xmlns:p14="http://schemas.microsoft.com/office/powerpoint/2010/main" val="280388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33</a:t>
            </a:fld>
            <a:endParaRPr lang="en-US"/>
          </a:p>
        </p:txBody>
      </p:sp>
    </p:spTree>
    <p:extLst>
      <p:ext uri="{BB962C8B-B14F-4D97-AF65-F5344CB8AC3E}">
        <p14:creationId xmlns:p14="http://schemas.microsoft.com/office/powerpoint/2010/main" val="297686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Myles</a:t>
            </a:r>
          </a:p>
        </p:txBody>
      </p:sp>
      <p:sp>
        <p:nvSpPr>
          <p:cNvPr id="4" name="Slide Number Placeholder 3"/>
          <p:cNvSpPr>
            <a:spLocks noGrp="1"/>
          </p:cNvSpPr>
          <p:nvPr>
            <p:ph type="sldNum" sz="quarter" idx="10"/>
          </p:nvPr>
        </p:nvSpPr>
        <p:spPr/>
        <p:txBody>
          <a:bodyPr/>
          <a:lstStyle/>
          <a:p>
            <a:fld id="{EBA780B1-C8F5-7F4D-8B01-9482575B383F}" type="slidenum">
              <a:rPr lang="en-US" smtClean="0"/>
              <a:t>34</a:t>
            </a:fld>
            <a:endParaRPr lang="en-US"/>
          </a:p>
        </p:txBody>
      </p:sp>
    </p:spTree>
    <p:extLst>
      <p:ext uri="{BB962C8B-B14F-4D97-AF65-F5344CB8AC3E}">
        <p14:creationId xmlns:p14="http://schemas.microsoft.com/office/powerpoint/2010/main" val="4038487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35</a:t>
            </a:fld>
            <a:endParaRPr lang="en-US"/>
          </a:p>
        </p:txBody>
      </p:sp>
    </p:spTree>
    <p:extLst>
      <p:ext uri="{BB962C8B-B14F-4D97-AF65-F5344CB8AC3E}">
        <p14:creationId xmlns:p14="http://schemas.microsoft.com/office/powerpoint/2010/main" val="797320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36</a:t>
            </a:fld>
            <a:endParaRPr lang="en-US"/>
          </a:p>
        </p:txBody>
      </p:sp>
    </p:spTree>
    <p:extLst>
      <p:ext uri="{BB962C8B-B14F-4D97-AF65-F5344CB8AC3E}">
        <p14:creationId xmlns:p14="http://schemas.microsoft.com/office/powerpoint/2010/main" val="383536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84425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37</a:t>
            </a:fld>
            <a:endParaRPr lang="en-US"/>
          </a:p>
        </p:txBody>
      </p:sp>
    </p:spTree>
    <p:extLst>
      <p:ext uri="{BB962C8B-B14F-4D97-AF65-F5344CB8AC3E}">
        <p14:creationId xmlns:p14="http://schemas.microsoft.com/office/powerpoint/2010/main" val="626159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38</a:t>
            </a:fld>
            <a:endParaRPr lang="en-US"/>
          </a:p>
        </p:txBody>
      </p:sp>
    </p:spTree>
    <p:extLst>
      <p:ext uri="{BB962C8B-B14F-4D97-AF65-F5344CB8AC3E}">
        <p14:creationId xmlns:p14="http://schemas.microsoft.com/office/powerpoint/2010/main" val="3843521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39</a:t>
            </a:fld>
            <a:endParaRPr lang="en-US"/>
          </a:p>
        </p:txBody>
      </p:sp>
    </p:spTree>
    <p:extLst>
      <p:ext uri="{BB962C8B-B14F-4D97-AF65-F5344CB8AC3E}">
        <p14:creationId xmlns:p14="http://schemas.microsoft.com/office/powerpoint/2010/main" val="2337735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40</a:t>
            </a:fld>
            <a:endParaRPr lang="en-US"/>
          </a:p>
        </p:txBody>
      </p:sp>
    </p:spTree>
    <p:extLst>
      <p:ext uri="{BB962C8B-B14F-4D97-AF65-F5344CB8AC3E}">
        <p14:creationId xmlns:p14="http://schemas.microsoft.com/office/powerpoint/2010/main" val="210208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41</a:t>
            </a:fld>
            <a:endParaRPr lang="en-US"/>
          </a:p>
        </p:txBody>
      </p:sp>
    </p:spTree>
    <p:extLst>
      <p:ext uri="{BB962C8B-B14F-4D97-AF65-F5344CB8AC3E}">
        <p14:creationId xmlns:p14="http://schemas.microsoft.com/office/powerpoint/2010/main" val="4021152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42</a:t>
            </a:fld>
            <a:endParaRPr lang="en-US"/>
          </a:p>
        </p:txBody>
      </p:sp>
    </p:spTree>
    <p:extLst>
      <p:ext uri="{BB962C8B-B14F-4D97-AF65-F5344CB8AC3E}">
        <p14:creationId xmlns:p14="http://schemas.microsoft.com/office/powerpoint/2010/main" val="4205860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43</a:t>
            </a:fld>
            <a:endParaRPr lang="en-US"/>
          </a:p>
        </p:txBody>
      </p:sp>
    </p:spTree>
    <p:extLst>
      <p:ext uri="{BB962C8B-B14F-4D97-AF65-F5344CB8AC3E}">
        <p14:creationId xmlns:p14="http://schemas.microsoft.com/office/powerpoint/2010/main" val="3599786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10"/>
          </p:nvPr>
        </p:nvSpPr>
        <p:spPr/>
        <p:txBody>
          <a:bodyPr/>
          <a:lstStyle/>
          <a:p>
            <a:fld id="{EBA780B1-C8F5-7F4D-8B01-9482575B383F}" type="slidenum">
              <a:rPr lang="en-US" smtClean="0"/>
              <a:t>44</a:t>
            </a:fld>
            <a:endParaRPr lang="en-US"/>
          </a:p>
        </p:txBody>
      </p:sp>
    </p:spTree>
    <p:extLst>
      <p:ext uri="{BB962C8B-B14F-4D97-AF65-F5344CB8AC3E}">
        <p14:creationId xmlns:p14="http://schemas.microsoft.com/office/powerpoint/2010/main" val="3973528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Myles</a:t>
            </a:r>
          </a:p>
        </p:txBody>
      </p:sp>
      <p:sp>
        <p:nvSpPr>
          <p:cNvPr id="4" name="Slide Number Placeholder 3"/>
          <p:cNvSpPr>
            <a:spLocks noGrp="1"/>
          </p:cNvSpPr>
          <p:nvPr>
            <p:ph type="sldNum" sz="quarter" idx="10"/>
          </p:nvPr>
        </p:nvSpPr>
        <p:spPr/>
        <p:txBody>
          <a:bodyPr/>
          <a:lstStyle/>
          <a:p>
            <a:fld id="{EBA780B1-C8F5-7F4D-8B01-9482575B383F}" type="slidenum">
              <a:rPr lang="en-US" smtClean="0"/>
              <a:t>45</a:t>
            </a:fld>
            <a:endParaRPr lang="en-US"/>
          </a:p>
        </p:txBody>
      </p:sp>
    </p:spTree>
    <p:extLst>
      <p:ext uri="{BB962C8B-B14F-4D97-AF65-F5344CB8AC3E}">
        <p14:creationId xmlns:p14="http://schemas.microsoft.com/office/powerpoint/2010/main" val="4162146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46</a:t>
            </a:fld>
            <a:endParaRPr lang="en-US"/>
          </a:p>
        </p:txBody>
      </p:sp>
    </p:spTree>
    <p:extLst>
      <p:ext uri="{BB962C8B-B14F-4D97-AF65-F5344CB8AC3E}">
        <p14:creationId xmlns:p14="http://schemas.microsoft.com/office/powerpoint/2010/main" val="272310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47662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47</a:t>
            </a:fld>
            <a:endParaRPr lang="en-US"/>
          </a:p>
        </p:txBody>
      </p:sp>
    </p:spTree>
    <p:extLst>
      <p:ext uri="{BB962C8B-B14F-4D97-AF65-F5344CB8AC3E}">
        <p14:creationId xmlns:p14="http://schemas.microsoft.com/office/powerpoint/2010/main" val="3482986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48</a:t>
            </a:fld>
            <a:endParaRPr lang="en-US"/>
          </a:p>
        </p:txBody>
      </p:sp>
    </p:spTree>
    <p:extLst>
      <p:ext uri="{BB962C8B-B14F-4D97-AF65-F5344CB8AC3E}">
        <p14:creationId xmlns:p14="http://schemas.microsoft.com/office/powerpoint/2010/main" val="2789434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49</a:t>
            </a:fld>
            <a:endParaRPr lang="en-US"/>
          </a:p>
        </p:txBody>
      </p:sp>
    </p:spTree>
    <p:extLst>
      <p:ext uri="{BB962C8B-B14F-4D97-AF65-F5344CB8AC3E}">
        <p14:creationId xmlns:p14="http://schemas.microsoft.com/office/powerpoint/2010/main" val="4035611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50</a:t>
            </a:fld>
            <a:endParaRPr lang="en-US"/>
          </a:p>
        </p:txBody>
      </p:sp>
    </p:spTree>
    <p:extLst>
      <p:ext uri="{BB962C8B-B14F-4D97-AF65-F5344CB8AC3E}">
        <p14:creationId xmlns:p14="http://schemas.microsoft.com/office/powerpoint/2010/main" val="3384354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51</a:t>
            </a:fld>
            <a:endParaRPr lang="en-US"/>
          </a:p>
        </p:txBody>
      </p:sp>
    </p:spTree>
    <p:extLst>
      <p:ext uri="{BB962C8B-B14F-4D97-AF65-F5344CB8AC3E}">
        <p14:creationId xmlns:p14="http://schemas.microsoft.com/office/powerpoint/2010/main" val="3011220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a:t>
            </a:r>
          </a:p>
        </p:txBody>
      </p:sp>
      <p:sp>
        <p:nvSpPr>
          <p:cNvPr id="4" name="Slide Number Placeholder 3"/>
          <p:cNvSpPr>
            <a:spLocks noGrp="1"/>
          </p:cNvSpPr>
          <p:nvPr>
            <p:ph type="sldNum" sz="quarter" idx="10"/>
          </p:nvPr>
        </p:nvSpPr>
        <p:spPr/>
        <p:txBody>
          <a:bodyPr/>
          <a:lstStyle/>
          <a:p>
            <a:fld id="{EBA780B1-C8F5-7F4D-8B01-9482575B383F}" type="slidenum">
              <a:rPr lang="en-US" smtClean="0"/>
              <a:t>52</a:t>
            </a:fld>
            <a:endParaRPr lang="en-US"/>
          </a:p>
        </p:txBody>
      </p:sp>
    </p:spTree>
    <p:extLst>
      <p:ext uri="{BB962C8B-B14F-4D97-AF65-F5344CB8AC3E}">
        <p14:creationId xmlns:p14="http://schemas.microsoft.com/office/powerpoint/2010/main" val="2929901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be happy to try and answer any questions.  Anything</a:t>
            </a:r>
            <a:r>
              <a:rPr lang="en-US" baseline="0"/>
              <a:t> we can’t answer directly today we’ll take back to project colleagues and come back to you.</a:t>
            </a:r>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55</a:t>
            </a:fld>
            <a:endParaRPr lang="en-US"/>
          </a:p>
        </p:txBody>
      </p:sp>
    </p:spTree>
    <p:extLst>
      <p:ext uri="{BB962C8B-B14F-4D97-AF65-F5344CB8AC3E}">
        <p14:creationId xmlns:p14="http://schemas.microsoft.com/office/powerpoint/2010/main" val="344632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77CB7653-AD6F-4A1C-A04D-3204AEB777B0}" type="datetime1">
              <a:rPr lang="en-GB" smtClean="0"/>
              <a:t>22/02/2018</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56</a:t>
            </a:fld>
            <a:endParaRPr lang="en-GB"/>
          </a:p>
        </p:txBody>
      </p:sp>
      <p:sp>
        <p:nvSpPr>
          <p:cNvPr id="6" name="Header Placeholder 5"/>
          <p:cNvSpPr>
            <a:spLocks noGrp="1"/>
          </p:cNvSpPr>
          <p:nvPr>
            <p:ph type="hdr" sz="quarter" idx="12"/>
          </p:nvPr>
        </p:nvSpPr>
        <p:spPr/>
        <p:txBody>
          <a:bodyPr/>
          <a:lstStyle/>
          <a:p>
            <a:r>
              <a:rPr lang="en-GB"/>
              <a:t>Title of presentation (Insert &gt; Header &amp; Footer &gt; Notes and Handouts &gt; Header &gt; Apply to all)</a:t>
            </a:r>
          </a:p>
        </p:txBody>
      </p:sp>
    </p:spTree>
    <p:extLst>
      <p:ext uri="{BB962C8B-B14F-4D97-AF65-F5344CB8AC3E}">
        <p14:creationId xmlns:p14="http://schemas.microsoft.com/office/powerpoint/2010/main" val="2403021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Myles</a:t>
            </a:r>
          </a:p>
        </p:txBody>
      </p:sp>
      <p:sp>
        <p:nvSpPr>
          <p:cNvPr id="4" name="Slide Number Placeholder 3"/>
          <p:cNvSpPr>
            <a:spLocks noGrp="1"/>
          </p:cNvSpPr>
          <p:nvPr>
            <p:ph type="sldNum" sz="quarter" idx="10"/>
          </p:nvPr>
        </p:nvSpPr>
        <p:spPr/>
        <p:txBody>
          <a:bodyPr/>
          <a:lstStyle/>
          <a:p>
            <a:fld id="{EBA780B1-C8F5-7F4D-8B01-9482575B383F}" type="slidenum">
              <a:rPr lang="en-US" smtClean="0"/>
              <a:t>57</a:t>
            </a:fld>
            <a:endParaRPr lang="en-US"/>
          </a:p>
        </p:txBody>
      </p:sp>
    </p:spTree>
    <p:extLst>
      <p:ext uri="{BB962C8B-B14F-4D97-AF65-F5344CB8AC3E}">
        <p14:creationId xmlns:p14="http://schemas.microsoft.com/office/powerpoint/2010/main" val="583148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a:t>Kris to adjust slide</a:t>
            </a:r>
          </a:p>
          <a:p>
            <a:endParaRPr lang="en-GB" sz="1300"/>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Corbel" charset="0"/>
                <a:hlinkClick r:id="rId3"/>
              </a:rPr>
              <a:t>bit.ly/bi-data-catalogue</a:t>
            </a:r>
            <a:endParaRPr lang="en-US" sz="1400">
              <a:latin typeface="Corbel"/>
            </a:endParaRPr>
          </a:p>
          <a:p>
            <a:endParaRPr lang="en-GB" sz="1300"/>
          </a:p>
        </p:txBody>
      </p:sp>
      <p:sp>
        <p:nvSpPr>
          <p:cNvPr id="4" name="Slide Number Placeholder 3"/>
          <p:cNvSpPr>
            <a:spLocks noGrp="1"/>
          </p:cNvSpPr>
          <p:nvPr>
            <p:ph type="sldNum" sz="quarter" idx="10"/>
          </p:nvPr>
        </p:nvSpPr>
        <p:spPr/>
        <p:txBody>
          <a:bodyPr/>
          <a:lstStyle/>
          <a:p>
            <a:fld id="{EBA780B1-C8F5-7F4D-8B01-9482575B383F}" type="slidenum">
              <a:rPr lang="en-US" smtClean="0"/>
              <a:t>68</a:t>
            </a:fld>
            <a:endParaRPr lang="en-US"/>
          </a:p>
        </p:txBody>
      </p:sp>
    </p:spTree>
    <p:extLst>
      <p:ext uri="{BB962C8B-B14F-4D97-AF65-F5344CB8AC3E}">
        <p14:creationId xmlns:p14="http://schemas.microsoft.com/office/powerpoint/2010/main" val="285362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br>
              <a:rPr lang="en-US"/>
            </a:br>
            <a:r>
              <a:rPr lang="en-US"/>
              <a:t>Myles</a:t>
            </a:r>
            <a:endParaRPr lang="en-GB"/>
          </a:p>
          <a:p>
            <a:r>
              <a:rPr lang="en-US" b="1">
                <a:latin typeface="Calibri"/>
              </a:rPr>
              <a:t>Mention the governance and the theme identification and allocation</a:t>
            </a:r>
          </a:p>
          <a:p>
            <a:r>
              <a:rPr lang="en-US">
                <a:latin typeface="Calibri"/>
              </a:rPr>
              <a:t>Heidi</a:t>
            </a:r>
            <a:r>
              <a:rPr lang="en-US" baseline="0">
                <a:latin typeface="Calibri"/>
              </a:rPr>
              <a:t> Plus is depicted on the left – highlight the trucks driving in to the HESA data warehouse. HESA mandates that all publicly funded HEPs provide performance data on students, destinations of leavers, staff, finance and estates. Currently an annual collection they are moving to more frequent in year collections. The data is cleansed and a new team undertake dashboard development. Quality is assured as the dashboards are offered </a:t>
            </a:r>
            <a:r>
              <a:rPr lang="en-US" baseline="0" err="1">
                <a:latin typeface="Calibri"/>
              </a:rPr>
              <a:t>throught</a:t>
            </a:r>
            <a:r>
              <a:rPr lang="en-US" baseline="0">
                <a:latin typeface="Calibri"/>
              </a:rPr>
              <a:t> the radio mast in the middle – a new national BI dashboard delivery service offered to all HESA customers (currently 180 HEPs and associated </a:t>
            </a:r>
            <a:r>
              <a:rPr lang="en-US" baseline="0" err="1">
                <a:latin typeface="Calibri"/>
              </a:rPr>
              <a:t>organisations</a:t>
            </a:r>
            <a:r>
              <a:rPr lang="en-US" baseline="0">
                <a:latin typeface="Calibri"/>
              </a:rPr>
              <a:t> and departments). Built with Jisc and launched as a HESA service in November. Includes legal framework and national training </a:t>
            </a:r>
            <a:r>
              <a:rPr lang="en-US" baseline="0" err="1">
                <a:latin typeface="Calibri"/>
              </a:rPr>
              <a:t>programme</a:t>
            </a:r>
            <a:r>
              <a:rPr lang="en-US" baseline="0">
                <a:latin typeface="Calibri"/>
              </a:rPr>
              <a:t>. Replaces a system with 6.5K users. Lowers the bar to usage through the interactive dashboards so could take BI to a </a:t>
            </a:r>
            <a:r>
              <a:rPr lang="en-US" baseline="0" err="1">
                <a:latin typeface="Calibri"/>
              </a:rPr>
              <a:t>woder</a:t>
            </a:r>
            <a:r>
              <a:rPr lang="en-US" baseline="0">
                <a:latin typeface="Calibri"/>
              </a:rPr>
              <a:t> range of staff than is currently possible.</a:t>
            </a:r>
          </a:p>
          <a:p>
            <a:r>
              <a:rPr lang="en-US" baseline="0">
                <a:latin typeface="Calibri"/>
              </a:rPr>
              <a:t>Heidi Lab is depicted to the right. A Jisc led alpha July 15 – July 16. Highlight the trucks again and note it’s a two way street – a data sharing agreement allows HESA data into the Heidi Lab secure data processing environment. Agile analysis teams are created from multiple universities and given access. They identify commonly felt problems spaces, explore the wider national data landscape, acquire non-HESA data and cleanse, link and transform it creating new proof of concept dashboards. Highlight the </a:t>
            </a:r>
            <a:r>
              <a:rPr lang="en-US" baseline="0" err="1">
                <a:latin typeface="Calibri"/>
              </a:rPr>
              <a:t>trucksa</a:t>
            </a:r>
            <a:r>
              <a:rPr lang="en-US" baseline="0">
                <a:latin typeface="Calibri"/>
              </a:rPr>
              <a:t> driving from the Lab to the Radio Mast. Successful dashboards will be </a:t>
            </a:r>
            <a:r>
              <a:rPr lang="en-US" baseline="0" err="1">
                <a:latin typeface="Calibri"/>
              </a:rPr>
              <a:t>branbded</a:t>
            </a:r>
            <a:r>
              <a:rPr lang="en-US" baseline="0">
                <a:latin typeface="Calibri"/>
              </a:rPr>
              <a:t> produced by Jisc and delivered via Heidi Plus.</a:t>
            </a:r>
          </a:p>
          <a:p>
            <a:r>
              <a:rPr lang="en-US" baseline="0">
                <a:latin typeface="Calibri"/>
              </a:rPr>
              <a:t>Piece in the middle is the beta service – what comes next – Heidi Plus is sustained by HESA as a service. We have proved there is real merit in Heidi Labs and will launch a beta service July 16 – July 17. </a:t>
            </a:r>
            <a:br>
              <a:rPr lang="en-US"/>
            </a:br>
            <a:endParaRPr lang="en-US">
              <a:latin typeface="Calibri"/>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00832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1694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780B1-C8F5-7F4D-8B01-9482575B383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8513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Myles</a:t>
            </a:r>
          </a:p>
        </p:txBody>
      </p:sp>
      <p:sp>
        <p:nvSpPr>
          <p:cNvPr id="4" name="Slide Number Placeholder 3"/>
          <p:cNvSpPr>
            <a:spLocks noGrp="1"/>
          </p:cNvSpPr>
          <p:nvPr>
            <p:ph type="sldNum" sz="quarter" idx="10"/>
          </p:nvPr>
        </p:nvSpPr>
        <p:spPr/>
        <p:txBody>
          <a:bodyPr/>
          <a:lstStyle/>
          <a:p>
            <a:fld id="{EBA780B1-C8F5-7F4D-8B01-9482575B383F}" type="slidenum">
              <a:rPr lang="en-US" smtClean="0"/>
              <a:t>8</a:t>
            </a:fld>
            <a:endParaRPr lang="en-US"/>
          </a:p>
        </p:txBody>
      </p:sp>
    </p:spTree>
    <p:extLst>
      <p:ext uri="{BB962C8B-B14F-4D97-AF65-F5344CB8AC3E}">
        <p14:creationId xmlns:p14="http://schemas.microsoft.com/office/powerpoint/2010/main" val="277617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Myles 5 </a:t>
            </a:r>
            <a:r>
              <a:rPr lang="en-US" err="1"/>
              <a:t>mins</a:t>
            </a:r>
            <a:endParaRPr lang="en-US"/>
          </a:p>
        </p:txBody>
      </p:sp>
      <p:sp>
        <p:nvSpPr>
          <p:cNvPr id="4" name="Slide Number Placeholder 3"/>
          <p:cNvSpPr>
            <a:spLocks noGrp="1"/>
          </p:cNvSpPr>
          <p:nvPr>
            <p:ph type="sldNum" sz="quarter" idx="10"/>
          </p:nvPr>
        </p:nvSpPr>
        <p:spPr/>
        <p:txBody>
          <a:bodyPr/>
          <a:lstStyle/>
          <a:p>
            <a:fld id="{EBA780B1-C8F5-7F4D-8B01-9482575B383F}" type="slidenum">
              <a:rPr lang="en-US" smtClean="0"/>
              <a:t>11</a:t>
            </a:fld>
            <a:endParaRPr lang="en-US"/>
          </a:p>
        </p:txBody>
      </p:sp>
    </p:spTree>
    <p:extLst>
      <p:ext uri="{BB962C8B-B14F-4D97-AF65-F5344CB8AC3E}">
        <p14:creationId xmlns:p14="http://schemas.microsoft.com/office/powerpoint/2010/main" val="160385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2" t="5622" r="581" b="19424"/>
          <a:stretch/>
        </p:blipFill>
        <p:spPr>
          <a:xfrm>
            <a:off x="2975471" y="1174282"/>
            <a:ext cx="5753086" cy="3397717"/>
          </a:xfrm>
          <a:prstGeom prst="rect">
            <a:avLst/>
          </a:prstGeom>
          <a:ln w="6350">
            <a:noFill/>
          </a:ln>
        </p:spPr>
      </p:pic>
      <p:sp>
        <p:nvSpPr>
          <p:cNvPr id="8" name="Rectangle 7"/>
          <p:cNvSpPr>
            <a:spLocks noChangeArrowheads="1"/>
          </p:cNvSpPr>
          <p:nvPr userDrawn="1"/>
        </p:nvSpPr>
        <p:spPr bwMode="auto">
          <a:xfrm>
            <a:off x="0" y="4467515"/>
            <a:ext cx="12192000" cy="1740780"/>
          </a:xfrm>
          <a:prstGeom prst="rect">
            <a:avLst/>
          </a:prstGeom>
          <a:solidFill>
            <a:srgbClr val="458525"/>
          </a:solidFill>
          <a:ln>
            <a:noFill/>
          </a:ln>
          <a:extLst/>
        </p:spPr>
        <p:txBody>
          <a:bodyPr vert="horz" wrap="square" lIns="91440" tIns="45720" rIns="91440" bIns="45720" numCol="1" anchor="t" anchorCtr="0" compatLnSpc="1">
            <a:prstTxWarp prst="textNoShape">
              <a:avLst/>
            </a:prstTxWarp>
          </a:bodyPr>
          <a:lstStyle/>
          <a:p>
            <a:endParaRPr lang="en-GB">
              <a:solidFill>
                <a:srgbClr val="458525"/>
              </a:solidFill>
            </a:endParaRPr>
          </a:p>
        </p:txBody>
      </p:sp>
      <p:sp>
        <p:nvSpPr>
          <p:cNvPr id="2" name="Title 1"/>
          <p:cNvSpPr>
            <a:spLocks noGrp="1"/>
          </p:cNvSpPr>
          <p:nvPr>
            <p:ph type="ctrTitle"/>
          </p:nvPr>
        </p:nvSpPr>
        <p:spPr>
          <a:xfrm>
            <a:off x="590349" y="4571999"/>
            <a:ext cx="10982526" cy="814889"/>
          </a:xfrm>
        </p:spPr>
        <p:txBody>
          <a:bodyPr anchor="b">
            <a:normAutofit/>
          </a:bodyPr>
          <a:lstStyle>
            <a:lvl1pPr algn="l">
              <a:defRPr sz="4000">
                <a:solidFill>
                  <a:schemeClr val="bg1"/>
                </a:solidFill>
                <a:latin typeface="Corbel" panose="020B05030202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90349" y="5478964"/>
            <a:ext cx="10982526" cy="517575"/>
          </a:xfrm>
        </p:spPr>
        <p:txBody>
          <a:bodyPr/>
          <a:lstStyle>
            <a:lvl1pPr marL="0" indent="0" algn="l">
              <a:buNone/>
              <a:defRPr sz="24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9903" y="0"/>
            <a:ext cx="2688666" cy="889774"/>
          </a:xfrm>
          <a:prstGeom prst="rect">
            <a:avLst/>
          </a:prstGeom>
        </p:spPr>
      </p:pic>
    </p:spTree>
    <p:extLst>
      <p:ext uri="{BB962C8B-B14F-4D97-AF65-F5344CB8AC3E}">
        <p14:creationId xmlns:p14="http://schemas.microsoft.com/office/powerpoint/2010/main" val="176759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020277"/>
            <a:ext cx="2628900" cy="55730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1020277"/>
            <a:ext cx="7734300" cy="5573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7600" y="2180863"/>
            <a:ext cx="4788000" cy="4183939"/>
          </a:xfrm>
        </p:spPr>
        <p:txBody>
          <a:bodyPr>
            <a:normAutofit/>
          </a:bodyPr>
          <a:lstStyle>
            <a:lvl1pPr>
              <a:defRPr sz="21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1854331" y="195026"/>
            <a:ext cx="7102468" cy="194925"/>
          </a:xfrm>
          <a:prstGeom prst="rect">
            <a:avLst/>
          </a:prstGeom>
        </p:spPr>
        <p:txBody>
          <a:bodyPr lIns="121917" tIns="60958" rIns="121917" bIns="60958"/>
          <a:lstStyle/>
          <a:p>
            <a:r>
              <a:rPr lang="en-GB"/>
              <a:t>Title of presentation 00/00/2013</a:t>
            </a:r>
          </a:p>
        </p:txBody>
      </p:sp>
      <p:sp>
        <p:nvSpPr>
          <p:cNvPr id="6" name="Slide Number Placeholder 5"/>
          <p:cNvSpPr>
            <a:spLocks noGrp="1"/>
          </p:cNvSpPr>
          <p:nvPr>
            <p:ph type="sldNum" sz="quarter" idx="12"/>
          </p:nvPr>
        </p:nvSpPr>
        <p:spPr>
          <a:xfrm>
            <a:off x="10876800" y="195026"/>
            <a:ext cx="657600" cy="194925"/>
          </a:xfrm>
          <a:prstGeom prst="rect">
            <a:avLst/>
          </a:prstGeom>
        </p:spPr>
        <p:txBody>
          <a:bodyPr lIns="121917" tIns="60958" rIns="121917" bIns="60958"/>
          <a:lstStyle/>
          <a:p>
            <a:fld id="{8768D980-8028-4768-849B-459B1B49463D}" type="slidenum">
              <a:rPr lang="en-GB" smtClean="0"/>
              <a:pPr/>
              <a:t>‹#›</a:t>
            </a:fld>
            <a:endParaRPr lang="en-GB"/>
          </a:p>
        </p:txBody>
      </p:sp>
      <p:sp>
        <p:nvSpPr>
          <p:cNvPr id="11" name="Text Placeholder 10"/>
          <p:cNvSpPr>
            <a:spLocks noGrp="1"/>
          </p:cNvSpPr>
          <p:nvPr>
            <p:ph type="body" sz="quarter" idx="13" hasCustomPrompt="1"/>
          </p:nvPr>
        </p:nvSpPr>
        <p:spPr>
          <a:xfrm>
            <a:off x="657600" y="1663088"/>
            <a:ext cx="9912000" cy="477054"/>
          </a:xfrm>
        </p:spPr>
        <p:txBody>
          <a:bodyPr>
            <a:spAutoFit/>
          </a:bodyPr>
          <a:lstStyle>
            <a:lvl1pPr>
              <a:lnSpc>
                <a:spcPct val="100000"/>
              </a:lnSpc>
              <a:defRPr sz="2500" b="1">
                <a:solidFill>
                  <a:schemeClr val="bg2"/>
                </a:solidFill>
              </a:defRPr>
            </a:lvl1pPr>
          </a:lstStyle>
          <a:p>
            <a:pPr lvl="0"/>
            <a:r>
              <a:rPr lang="en-US"/>
              <a:t>Insert Sub-headline if required</a:t>
            </a:r>
            <a:endParaRPr lang="en-GB"/>
          </a:p>
        </p:txBody>
      </p:sp>
      <p:cxnSp>
        <p:nvCxnSpPr>
          <p:cNvPr id="12" name="Straight Connector 11"/>
          <p:cNvCxnSpPr/>
          <p:nvPr userDrawn="1"/>
        </p:nvCxnSpPr>
        <p:spPr>
          <a:xfrm>
            <a:off x="657600" y="520105"/>
            <a:ext cx="108768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4"/>
          </p:nvPr>
        </p:nvSpPr>
        <p:spPr>
          <a:xfrm>
            <a:off x="5780617" y="2180864"/>
            <a:ext cx="4790016" cy="4183427"/>
          </a:xfrm>
        </p:spPr>
        <p:txBody>
          <a:bodyPr>
            <a:normAutofit/>
          </a:bodyPr>
          <a:lstStyle>
            <a:lvl1pPr>
              <a:defRPr sz="21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Jisc Small Logo.jpg"/>
          <p:cNvPicPr>
            <a:picLocks noChangeAspect="1"/>
          </p:cNvPicPr>
          <p:nvPr userDrawn="1"/>
        </p:nvPicPr>
        <p:blipFill>
          <a:blip r:embed="rId2" cstate="print"/>
          <a:stretch>
            <a:fillRect/>
          </a:stretch>
        </p:blipFill>
        <p:spPr>
          <a:xfrm>
            <a:off x="657600" y="0"/>
            <a:ext cx="621792" cy="356616"/>
          </a:xfrm>
          <a:prstGeom prst="rect">
            <a:avLst/>
          </a:prstGeom>
        </p:spPr>
      </p:pic>
    </p:spTree>
    <p:extLst>
      <p:ext uri="{BB962C8B-B14F-4D97-AF65-F5344CB8AC3E}">
        <p14:creationId xmlns:p14="http://schemas.microsoft.com/office/powerpoint/2010/main" val="180333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fld id="{FFEDECC3-2AE7-4BE7-B602-8746457750AC}" type="datetime1">
              <a:rPr lang="en-GB" noProof="0" smtClean="0"/>
              <a:t>22/02/2018</a:t>
            </a:fld>
            <a:endParaRPr lang="en-GB" noProof="0"/>
          </a:p>
        </p:txBody>
      </p:sp>
      <p:sp>
        <p:nvSpPr>
          <p:cNvPr id="4" name="Footer Placeholder 3"/>
          <p:cNvSpPr>
            <a:spLocks noGrp="1"/>
          </p:cNvSpPr>
          <p:nvPr>
            <p:ph type="ftr" sz="quarter" idx="15"/>
          </p:nvPr>
        </p:nvSpPr>
        <p:spPr/>
        <p:txBody>
          <a:bodyPr/>
          <a:lstStyle/>
          <a:p>
            <a:endParaRPr lang="en-GB" noProof="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a:p>
        </p:txBody>
      </p:sp>
    </p:spTree>
    <p:extLst>
      <p:ext uri="{BB962C8B-B14F-4D97-AF65-F5344CB8AC3E}">
        <p14:creationId xmlns:p14="http://schemas.microsoft.com/office/powerpoint/2010/main" val="329165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wrap="square" rtlCol="0" anchor="t" anchorCtr="1">
            <a:noAutofit/>
          </a:bodyPr>
          <a:lstStyle>
            <a:lvl1pPr algn="ctr">
              <a:defRPr lang="en-GB" sz="3733" b="1">
                <a:solidFill>
                  <a:srgbClr val="B71A8B"/>
                </a:solidFill>
                <a:latin typeface="+mn-lt"/>
                <a:ea typeface="+mn-ea"/>
                <a:cs typeface="+mn-cs"/>
              </a:defRPr>
            </a:lvl1pPr>
          </a:lstStyle>
          <a:p>
            <a:pPr marL="0" lvl="0" algn="ctr" defTabSz="609585"/>
            <a:r>
              <a:rPr lang="en-US" dirty="0"/>
              <a:t>Click to edit Master title</a:t>
            </a:r>
            <a:endParaRPr lang="en-GB" dirty="0"/>
          </a:p>
        </p:txBody>
      </p:sp>
      <p:sp>
        <p:nvSpPr>
          <p:cNvPr id="3" name="Date Placeholder 2"/>
          <p:cNvSpPr>
            <a:spLocks noGrp="1"/>
          </p:cNvSpPr>
          <p:nvPr>
            <p:ph type="dt" sz="half" idx="10"/>
          </p:nvPr>
        </p:nvSpPr>
        <p:spPr/>
        <p:txBody>
          <a:bodyPr/>
          <a:lstStyle/>
          <a:p>
            <a:fld id="{993216D3-3858-4C37-A85E-6098203365FF}" type="datetime1">
              <a:rPr lang="en-GB" noProof="0" smtClean="0"/>
              <a:t>22/02/2018</a:t>
            </a:fld>
            <a:endParaRPr lang="en-GB" noProof="0"/>
          </a:p>
        </p:txBody>
      </p:sp>
      <p:sp>
        <p:nvSpPr>
          <p:cNvPr id="4" name="Footer Placeholder 3"/>
          <p:cNvSpPr>
            <a:spLocks noGrp="1"/>
          </p:cNvSpPr>
          <p:nvPr>
            <p:ph type="ftr" sz="quarter" idx="11"/>
          </p:nvPr>
        </p:nvSpPr>
        <p:spPr/>
        <p:txBody>
          <a:bodyPr/>
          <a:lstStyle/>
          <a:p>
            <a:endParaRPr lang="en-GB" noProof="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a:p>
        </p:txBody>
      </p:sp>
    </p:spTree>
    <p:extLst>
      <p:ext uri="{BB962C8B-B14F-4D97-AF65-F5344CB8AC3E}">
        <p14:creationId xmlns:p14="http://schemas.microsoft.com/office/powerpoint/2010/main" val="174940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892992"/>
          </a:xfrm>
        </p:spPr>
        <p:txBody>
          <a:bodyPr/>
          <a:lstStyle>
            <a:lvl1pPr marL="228600" indent="-228600">
              <a:buClr>
                <a:srgbClr val="458525"/>
              </a:buClr>
              <a:buFont typeface="Wingdings" panose="05000000000000000000" pitchFamily="2" charset="2"/>
              <a:buChar char="§"/>
              <a:defRPr>
                <a:latin typeface="Corbel" panose="020B0503020204020204" pitchFamily="34" charset="0"/>
              </a:defRPr>
            </a:lvl1pPr>
            <a:lvl2pPr marL="685800" indent="-228600">
              <a:buClr>
                <a:srgbClr val="458525"/>
              </a:buClr>
              <a:buFont typeface="Wingdings" panose="05000000000000000000" pitchFamily="2" charset="2"/>
              <a:buChar char="§"/>
              <a:defRPr>
                <a:latin typeface="Corbel" panose="020B0503020204020204" pitchFamily="34" charset="0"/>
              </a:defRPr>
            </a:lvl2pPr>
            <a:lvl3pPr marL="1143000" indent="-228600">
              <a:buClr>
                <a:srgbClr val="458525"/>
              </a:buClr>
              <a:buFont typeface="Wingdings" panose="05000000000000000000" pitchFamily="2" charset="2"/>
              <a:buChar char="§"/>
              <a:defRPr>
                <a:latin typeface="Corbel" panose="020B0503020204020204" pitchFamily="34" charset="0"/>
              </a:defRPr>
            </a:lvl3pPr>
            <a:lvl4pPr marL="1600200" indent="-228600">
              <a:buClr>
                <a:srgbClr val="458525"/>
              </a:buClr>
              <a:buFont typeface="Wingdings" panose="05000000000000000000" pitchFamily="2" charset="2"/>
              <a:buChar char="§"/>
              <a:defRPr>
                <a:latin typeface="Corbel" panose="020B0503020204020204" pitchFamily="34" charset="0"/>
              </a:defRPr>
            </a:lvl4pPr>
            <a:lvl5pPr marL="2057400" indent="-228600">
              <a:buClr>
                <a:srgbClr val="458525"/>
              </a:buClr>
              <a:buFont typeface="Wingdings" panose="05000000000000000000" pitchFamily="2" charset="2"/>
              <a:buChar char="§"/>
              <a:defRPr>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838200" y="755839"/>
            <a:ext cx="10515600" cy="934849"/>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9773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690688"/>
            <a:ext cx="5181600" cy="4690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90688"/>
            <a:ext cx="5181600" cy="4690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807" y="-1"/>
            <a:ext cx="1872993" cy="620903"/>
          </a:xfrm>
          <a:prstGeom prst="rect">
            <a:avLst/>
          </a:prstGeom>
        </p:spPr>
      </p:pic>
      <p:cxnSp>
        <p:nvCxnSpPr>
          <p:cNvPr id="10" name="Straight Connector 9"/>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83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79646"/>
            <a:ext cx="10515600" cy="901517"/>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973179"/>
            <a:ext cx="5157787" cy="531896"/>
          </a:xfrm>
        </p:spPr>
        <p:txBody>
          <a:bodyPr anchor="b"/>
          <a:lstStyle>
            <a:lvl1pPr marL="0" indent="0">
              <a:buNone/>
              <a:defRPr sz="2400" b="1">
                <a:solidFill>
                  <a:srgbClr val="4585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982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973179"/>
            <a:ext cx="5183188" cy="531896"/>
          </a:xfrm>
        </p:spPr>
        <p:txBody>
          <a:bodyPr anchor="b"/>
          <a:lstStyle>
            <a:lvl1pPr marL="0" indent="0">
              <a:buNone/>
              <a:defRPr sz="2400" b="1">
                <a:solidFill>
                  <a:srgbClr val="4585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982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0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6" name="Straight Connector 5"/>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7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81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4903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44204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069974"/>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5490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44204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02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838200" y="755839"/>
            <a:ext cx="10515600" cy="0"/>
          </a:xfrm>
          <a:prstGeom prst="line">
            <a:avLst/>
          </a:prstGeom>
          <a:ln w="6350">
            <a:solidFill>
              <a:srgbClr val="4585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2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5839"/>
            <a:ext cx="10515600" cy="93484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690688"/>
            <a:ext cx="10515600" cy="4671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2051" y="0"/>
            <a:ext cx="1901487" cy="629269"/>
          </a:xfrm>
          <a:prstGeom prst="rect">
            <a:avLst/>
          </a:prstGeom>
        </p:spPr>
      </p:pic>
    </p:spTree>
    <p:extLst>
      <p:ext uri="{BB962C8B-B14F-4D97-AF65-F5344CB8AC3E}">
        <p14:creationId xmlns:p14="http://schemas.microsoft.com/office/powerpoint/2010/main" val="275282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4" r:id="rId11"/>
    <p:sldLayoutId id="2147483665" r:id="rId12"/>
    <p:sldLayoutId id="2147483666" r:id="rId13"/>
  </p:sldLayoutIdLst>
  <p:txStyles>
    <p:titleStyle>
      <a:lvl1pPr algn="l" defTabSz="914400" rtl="0" eaLnBrk="1" latinLnBrk="0" hangingPunct="1">
        <a:lnSpc>
          <a:spcPct val="90000"/>
        </a:lnSpc>
        <a:spcBef>
          <a:spcPct val="0"/>
        </a:spcBef>
        <a:buNone/>
        <a:defRPr sz="4000" kern="1200">
          <a:solidFill>
            <a:srgbClr val="458525"/>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458525"/>
        </a:buClr>
        <a:buFont typeface="Wingdings" panose="05000000000000000000" pitchFamily="2" charset="2"/>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rgbClr val="458525"/>
        </a:buClr>
        <a:buFont typeface="Wingdings" panose="05000000000000000000" pitchFamily="2" charset="2"/>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rgbClr val="458525"/>
        </a:buClr>
        <a:buFont typeface="Wingdings" panose="05000000000000000000" pitchFamily="2" charset="2"/>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rgbClr val="458525"/>
        </a:buClr>
        <a:buFont typeface="Wingdings" panose="05000000000000000000" pitchFamily="2" charset="2"/>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rgbClr val="458525"/>
        </a:buClr>
        <a:buFont typeface="Wingdings" panose="05000000000000000000" pitchFamily="2" charset="2"/>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usiness-intelligence.ac.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bit.ly/bi-data-catalogue-2"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349" y="4983891"/>
            <a:ext cx="10982526" cy="814889"/>
          </a:xfrm>
        </p:spPr>
        <p:txBody>
          <a:bodyPr>
            <a:normAutofit/>
          </a:bodyPr>
          <a:lstStyle/>
          <a:p>
            <a:r>
              <a:rPr lang="en-GB" dirty="0" err="1"/>
              <a:t>Jisc</a:t>
            </a:r>
            <a:r>
              <a:rPr lang="en-GB" dirty="0"/>
              <a:t> Data and visualisation services: Overview 2018</a:t>
            </a:r>
          </a:p>
        </p:txBody>
      </p:sp>
    </p:spTree>
    <p:extLst>
      <p:ext uri="{BB962C8B-B14F-4D97-AF65-F5344CB8AC3E}">
        <p14:creationId xmlns:p14="http://schemas.microsoft.com/office/powerpoint/2010/main" val="151269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9C7A4E-0C14-4C1D-8F99-32884B67B345}"/>
              </a:ext>
            </a:extLst>
          </p:cNvPr>
          <p:cNvSpPr>
            <a:spLocks noGrp="1"/>
          </p:cNvSpPr>
          <p:nvPr>
            <p:ph idx="1"/>
          </p:nvPr>
        </p:nvSpPr>
        <p:spPr/>
        <p:txBody>
          <a:bodyPr vert="horz" lIns="91440" tIns="45720" rIns="91440" bIns="45720" rtlCol="0" anchor="t">
            <a:normAutofit/>
          </a:bodyPr>
          <a:lstStyle/>
          <a:p>
            <a:pPr fontAlgn="base"/>
            <a:r>
              <a:rPr lang="en-GB" dirty="0"/>
              <a:t>In January 2018 we reached an agreement with the Guardian and the Times/Sunday Times newspapers and published interactive dashboards of rankings and measures drawn from their HE league tables. </a:t>
            </a:r>
          </a:p>
          <a:p>
            <a:pPr fontAlgn="base"/>
            <a:r>
              <a:rPr lang="en-GB" dirty="0"/>
              <a:t>Until this point universities had to compile the data manually and undertake their own analysis, hampered by the fact that the league tables use different criteria and weightings.</a:t>
            </a:r>
          </a:p>
          <a:p>
            <a:pPr fontAlgn="base"/>
            <a:r>
              <a:rPr lang="en-GB" dirty="0"/>
              <a:t>Published as part of the Community Dashboards initiative, these new dashboards were accessed over 600 times in the first seven days.</a:t>
            </a:r>
          </a:p>
          <a:p>
            <a:endParaRPr lang="en-US" dirty="0"/>
          </a:p>
        </p:txBody>
      </p:sp>
      <p:sp>
        <p:nvSpPr>
          <p:cNvPr id="3" name="Title 2">
            <a:extLst>
              <a:ext uri="{FF2B5EF4-FFF2-40B4-BE49-F238E27FC236}">
                <a16:creationId xmlns:a16="http://schemas.microsoft.com/office/drawing/2014/main" id="{E769F6DC-170E-46FE-8877-E92EAADA5C17}"/>
              </a:ext>
            </a:extLst>
          </p:cNvPr>
          <p:cNvSpPr>
            <a:spLocks noGrp="1"/>
          </p:cNvSpPr>
          <p:nvPr>
            <p:ph type="title"/>
          </p:nvPr>
        </p:nvSpPr>
        <p:spPr/>
        <p:txBody>
          <a:bodyPr/>
          <a:lstStyle/>
          <a:p>
            <a:r>
              <a:rPr lang="en-US" dirty="0"/>
              <a:t>Focus on - League Table Dashboard</a:t>
            </a:r>
          </a:p>
        </p:txBody>
      </p:sp>
    </p:spTree>
    <p:extLst>
      <p:ext uri="{BB962C8B-B14F-4D97-AF65-F5344CB8AC3E}">
        <p14:creationId xmlns:p14="http://schemas.microsoft.com/office/powerpoint/2010/main" val="247405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a:solidFill>
                  <a:srgbClr val="458525"/>
                </a:solidFill>
                <a:ea typeface="+mj-ea"/>
                <a:cs typeface="+mj-cs"/>
              </a:rPr>
              <a:t>What is  </a:t>
            </a:r>
          </a:p>
          <a:p>
            <a:r>
              <a:rPr lang="en-GB" sz="4000">
                <a:solidFill>
                  <a:srgbClr val="458525"/>
                </a:solidFill>
                <a:ea typeface="+mj-ea"/>
                <a:cs typeface="+mj-cs"/>
              </a:rPr>
              <a:t>Analytics Labs?</a:t>
            </a:r>
            <a:endParaRPr lang="en-GB">
              <a:solidFill>
                <a:srgbClr val="458525"/>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65435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746" y="1778611"/>
            <a:ext cx="10837377" cy="4610466"/>
          </a:xfrm>
        </p:spPr>
        <p:txBody>
          <a:bodyPr>
            <a:normAutofit fontScale="32500" lnSpcReduction="20000"/>
          </a:bodyPr>
          <a:lstStyle/>
          <a:p>
            <a:pPr>
              <a:lnSpc>
                <a:spcPct val="110000"/>
              </a:lnSpc>
            </a:pPr>
            <a:r>
              <a:rPr lang="en-GB" sz="8600" dirty="0"/>
              <a:t>Analytics Labs is a unique Continuing Professional Development opportunity for participants from across the UK HE sector offered in a supported data processing environment. </a:t>
            </a:r>
          </a:p>
          <a:p>
            <a:pPr>
              <a:lnSpc>
                <a:spcPct val="110000"/>
              </a:lnSpc>
            </a:pPr>
            <a:r>
              <a:rPr lang="en-GB" sz="8600" dirty="0"/>
              <a:t>Teams with a range of expertise in data and visualisation work together with sector colleagues with an in-depth knowledge of the policy context. </a:t>
            </a:r>
          </a:p>
          <a:p>
            <a:pPr>
              <a:lnSpc>
                <a:spcPct val="110000"/>
              </a:lnSpc>
            </a:pPr>
            <a:r>
              <a:rPr lang="en-GB" sz="8600" dirty="0"/>
              <a:t>This Agile collaboration rapidly creates proof of concept dashboards. Some are selected to be further developed and released as ‘Community Dashboards by the sector for the sector...’ </a:t>
            </a:r>
          </a:p>
          <a:p>
            <a:pPr>
              <a:lnSpc>
                <a:spcPct val="110000"/>
              </a:lnSpc>
            </a:pPr>
            <a:r>
              <a:rPr lang="en-GB" sz="8600" dirty="0"/>
              <a:t>246 participants from 95 UK Universities so far…</a:t>
            </a:r>
          </a:p>
          <a:p>
            <a:pPr marL="0" indent="0">
              <a:lnSpc>
                <a:spcPct val="110000"/>
              </a:lnSpc>
              <a:buNone/>
            </a:pPr>
            <a:endParaRPr lang="en-GB" sz="8600" dirty="0"/>
          </a:p>
          <a:p>
            <a:pPr marL="0" indent="0">
              <a:lnSpc>
                <a:spcPct val="110000"/>
              </a:lnSpc>
              <a:buNone/>
            </a:pPr>
            <a:endParaRPr lang="en-GB" sz="8600" dirty="0"/>
          </a:p>
          <a:p>
            <a:pPr marL="0" lvl="0" indent="0">
              <a:buNone/>
            </a:pPr>
            <a:endParaRPr lang="en-GB" dirty="0"/>
          </a:p>
        </p:txBody>
      </p:sp>
      <p:sp>
        <p:nvSpPr>
          <p:cNvPr id="3" name="Title 2"/>
          <p:cNvSpPr>
            <a:spLocks noGrp="1"/>
          </p:cNvSpPr>
          <p:nvPr>
            <p:ph type="title"/>
          </p:nvPr>
        </p:nvSpPr>
        <p:spPr/>
        <p:txBody>
          <a:bodyPr/>
          <a:lstStyle/>
          <a:p>
            <a:r>
              <a:rPr lang="en-GB"/>
              <a:t>What is Analytics Labs?</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92" y="-1"/>
            <a:ext cx="2084596" cy="710137"/>
          </a:xfrm>
          <a:prstGeom prst="rect">
            <a:avLst/>
          </a:prstGeom>
        </p:spPr>
      </p:pic>
    </p:spTree>
    <p:extLst>
      <p:ext uri="{BB962C8B-B14F-4D97-AF65-F5344CB8AC3E}">
        <p14:creationId xmlns:p14="http://schemas.microsoft.com/office/powerpoint/2010/main" val="28394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Makeup of a team</a:t>
            </a:r>
          </a:p>
        </p:txBody>
      </p:sp>
      <p:sp>
        <p:nvSpPr>
          <p:cNvPr id="6" name="TextBox 5"/>
          <p:cNvSpPr txBox="1"/>
          <p:nvPr/>
        </p:nvSpPr>
        <p:spPr>
          <a:xfrm>
            <a:off x="208773" y="4031497"/>
            <a:ext cx="2609775" cy="1477328"/>
          </a:xfrm>
          <a:prstGeom prst="rect">
            <a:avLst/>
          </a:prstGeom>
          <a:noFill/>
        </p:spPr>
        <p:txBody>
          <a:bodyPr wrap="square" rtlCol="0">
            <a:spAutoFit/>
          </a:bodyPr>
          <a:lstStyle/>
          <a:p>
            <a:pPr algn="ctr"/>
            <a:r>
              <a:rPr lang="en-US"/>
              <a:t>Product Owner</a:t>
            </a:r>
          </a:p>
          <a:p>
            <a:endParaRPr lang="en-US"/>
          </a:p>
          <a:p>
            <a:r>
              <a:rPr lang="en-US"/>
              <a:t>Brings an understanding of </a:t>
            </a:r>
            <a:r>
              <a:rPr lang="en-US" b="1"/>
              <a:t>the policy context </a:t>
            </a:r>
            <a:r>
              <a:rPr lang="en-US"/>
              <a:t>and the </a:t>
            </a:r>
            <a:r>
              <a:rPr lang="en-US" b="1"/>
              <a:t>needs of users</a:t>
            </a:r>
          </a:p>
        </p:txBody>
      </p:sp>
      <p:sp>
        <p:nvSpPr>
          <p:cNvPr id="7" name="TextBox 6"/>
          <p:cNvSpPr txBox="1"/>
          <p:nvPr/>
        </p:nvSpPr>
        <p:spPr>
          <a:xfrm>
            <a:off x="3110146" y="4031497"/>
            <a:ext cx="2609775" cy="1477328"/>
          </a:xfrm>
          <a:prstGeom prst="rect">
            <a:avLst/>
          </a:prstGeom>
          <a:noFill/>
        </p:spPr>
        <p:txBody>
          <a:bodyPr wrap="square" rtlCol="0">
            <a:spAutoFit/>
          </a:bodyPr>
          <a:lstStyle/>
          <a:p>
            <a:pPr algn="ctr"/>
            <a:r>
              <a:rPr lang="en-US"/>
              <a:t>Analysts</a:t>
            </a:r>
          </a:p>
          <a:p>
            <a:endParaRPr lang="en-US"/>
          </a:p>
          <a:p>
            <a:r>
              <a:rPr lang="en-US"/>
              <a:t>Expertise in</a:t>
            </a:r>
            <a:r>
              <a:rPr lang="en-US" b="1"/>
              <a:t> data </a:t>
            </a:r>
            <a:r>
              <a:rPr lang="en-US"/>
              <a:t>and </a:t>
            </a:r>
            <a:r>
              <a:rPr lang="en-US" b="1"/>
              <a:t>analysis</a:t>
            </a:r>
            <a:r>
              <a:rPr lang="en-US"/>
              <a:t>, especially from a HEI perspective</a:t>
            </a:r>
            <a:endParaRPr lang="en-US" b="1"/>
          </a:p>
        </p:txBody>
      </p:sp>
      <p:sp>
        <p:nvSpPr>
          <p:cNvPr id="8" name="TextBox 7"/>
          <p:cNvSpPr txBox="1"/>
          <p:nvPr/>
        </p:nvSpPr>
        <p:spPr>
          <a:xfrm>
            <a:off x="9073651" y="4031497"/>
            <a:ext cx="2609775" cy="1477328"/>
          </a:xfrm>
          <a:prstGeom prst="rect">
            <a:avLst/>
          </a:prstGeom>
          <a:noFill/>
        </p:spPr>
        <p:txBody>
          <a:bodyPr wrap="square" rtlCol="0">
            <a:spAutoFit/>
          </a:bodyPr>
          <a:lstStyle/>
          <a:p>
            <a:pPr algn="ctr"/>
            <a:r>
              <a:rPr lang="en-US"/>
              <a:t>Scrum Master</a:t>
            </a:r>
          </a:p>
          <a:p>
            <a:endParaRPr lang="en-US"/>
          </a:p>
          <a:p>
            <a:r>
              <a:rPr lang="en-US"/>
              <a:t>Keeps the project on track and removes impediments to progress</a:t>
            </a:r>
            <a:endParaRPr lang="en-US" b="1"/>
          </a:p>
        </p:txBody>
      </p:sp>
      <p:sp>
        <p:nvSpPr>
          <p:cNvPr id="9" name="TextBox 8"/>
          <p:cNvSpPr txBox="1"/>
          <p:nvPr/>
        </p:nvSpPr>
        <p:spPr>
          <a:xfrm>
            <a:off x="6181308" y="4031497"/>
            <a:ext cx="2609775" cy="1754327"/>
          </a:xfrm>
          <a:prstGeom prst="rect">
            <a:avLst/>
          </a:prstGeom>
          <a:noFill/>
        </p:spPr>
        <p:txBody>
          <a:bodyPr wrap="square" rtlCol="0">
            <a:spAutoFit/>
          </a:bodyPr>
          <a:lstStyle/>
          <a:p>
            <a:pPr algn="ctr"/>
            <a:r>
              <a:rPr lang="en-US"/>
              <a:t>Data Wranglers</a:t>
            </a:r>
          </a:p>
          <a:p>
            <a:endParaRPr lang="en-US"/>
          </a:p>
          <a:p>
            <a:r>
              <a:rPr lang="en-US"/>
              <a:t>Supports the team with specialist knowledge in tools such as </a:t>
            </a:r>
            <a:r>
              <a:rPr lang="en-US" b="1" err="1"/>
              <a:t>Alteryx</a:t>
            </a:r>
            <a:r>
              <a:rPr lang="en-US"/>
              <a:t> and </a:t>
            </a:r>
            <a:r>
              <a:rPr lang="en-US" b="1"/>
              <a:t>Tableau</a:t>
            </a:r>
          </a:p>
        </p:txBody>
      </p:sp>
      <p:grpSp>
        <p:nvGrpSpPr>
          <p:cNvPr id="12" name="Group 11"/>
          <p:cNvGrpSpPr/>
          <p:nvPr/>
        </p:nvGrpSpPr>
        <p:grpSpPr>
          <a:xfrm>
            <a:off x="1061310" y="2361573"/>
            <a:ext cx="800172" cy="1339419"/>
            <a:chOff x="3444904" y="1791691"/>
            <a:chExt cx="800172" cy="1339419"/>
          </a:xfrm>
        </p:grpSpPr>
        <p:sp>
          <p:nvSpPr>
            <p:cNvPr id="11" name="Rectangle 10"/>
            <p:cNvSpPr/>
            <p:nvPr/>
          </p:nvSpPr>
          <p:spPr>
            <a:xfrm>
              <a:off x="3531896" y="2226567"/>
              <a:ext cx="608947" cy="9045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444904" y="1791691"/>
              <a:ext cx="800172" cy="8001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895566" y="2361573"/>
            <a:ext cx="800172" cy="1339419"/>
            <a:chOff x="3444904" y="1791691"/>
            <a:chExt cx="800172" cy="1339419"/>
          </a:xfrm>
        </p:grpSpPr>
        <p:sp>
          <p:nvSpPr>
            <p:cNvPr id="14" name="Rectangle 13"/>
            <p:cNvSpPr/>
            <p:nvPr/>
          </p:nvSpPr>
          <p:spPr>
            <a:xfrm>
              <a:off x="3531896" y="2226567"/>
              <a:ext cx="608947" cy="904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a:off x="3444904" y="1791691"/>
              <a:ext cx="800172" cy="8001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6" name="Group 15"/>
          <p:cNvGrpSpPr/>
          <p:nvPr/>
        </p:nvGrpSpPr>
        <p:grpSpPr>
          <a:xfrm>
            <a:off x="7042209" y="2361573"/>
            <a:ext cx="800172" cy="1339419"/>
            <a:chOff x="3444904" y="1791691"/>
            <a:chExt cx="800172" cy="1339419"/>
          </a:xfrm>
        </p:grpSpPr>
        <p:sp>
          <p:nvSpPr>
            <p:cNvPr id="17" name="Rectangle 16"/>
            <p:cNvSpPr/>
            <p:nvPr/>
          </p:nvSpPr>
          <p:spPr>
            <a:xfrm>
              <a:off x="3531896" y="2226567"/>
              <a:ext cx="608947" cy="904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Oval 17"/>
            <p:cNvSpPr/>
            <p:nvPr/>
          </p:nvSpPr>
          <p:spPr>
            <a:xfrm>
              <a:off x="3444904" y="1791691"/>
              <a:ext cx="800172" cy="8001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4032266" y="2361573"/>
            <a:ext cx="800172" cy="1339419"/>
            <a:chOff x="3444904" y="1791691"/>
            <a:chExt cx="800172" cy="1339419"/>
          </a:xfrm>
        </p:grpSpPr>
        <p:sp>
          <p:nvSpPr>
            <p:cNvPr id="20" name="Rectangle 19"/>
            <p:cNvSpPr/>
            <p:nvPr/>
          </p:nvSpPr>
          <p:spPr>
            <a:xfrm>
              <a:off x="3531896" y="2226567"/>
              <a:ext cx="608947" cy="9045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444904" y="1791691"/>
              <a:ext cx="800172" cy="8001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162343" y="2361573"/>
            <a:ext cx="800172" cy="1339419"/>
            <a:chOff x="3444904" y="1791691"/>
            <a:chExt cx="800172" cy="1339419"/>
          </a:xfrm>
        </p:grpSpPr>
        <p:sp>
          <p:nvSpPr>
            <p:cNvPr id="23" name="Rectangle 22"/>
            <p:cNvSpPr/>
            <p:nvPr/>
          </p:nvSpPr>
          <p:spPr>
            <a:xfrm>
              <a:off x="3531896" y="2226567"/>
              <a:ext cx="608947" cy="9045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444904" y="1791691"/>
              <a:ext cx="800172" cy="8001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902191" y="2361573"/>
            <a:ext cx="800172" cy="1339419"/>
            <a:chOff x="3444904" y="1791691"/>
            <a:chExt cx="800172" cy="1339419"/>
          </a:xfrm>
        </p:grpSpPr>
        <p:sp>
          <p:nvSpPr>
            <p:cNvPr id="26" name="Rectangle 25"/>
            <p:cNvSpPr/>
            <p:nvPr/>
          </p:nvSpPr>
          <p:spPr>
            <a:xfrm>
              <a:off x="3531896" y="2226567"/>
              <a:ext cx="608947" cy="9045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444904" y="1791691"/>
              <a:ext cx="800172" cy="8001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991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21448" y="833967"/>
            <a:ext cx="8138400" cy="5806264"/>
          </a:xfrm>
          <a:prstGeom prst="rect">
            <a:avLst/>
          </a:prstGeom>
          <a:effectLst>
            <a:softEdge rad="0"/>
          </a:effectLst>
        </p:spPr>
      </p:pic>
      <p:sp>
        <p:nvSpPr>
          <p:cNvPr id="2" name="TextBox 1">
            <a:extLst>
              <a:ext uri="{FF2B5EF4-FFF2-40B4-BE49-F238E27FC236}">
                <a16:creationId xmlns:a16="http://schemas.microsoft.com/office/drawing/2014/main" id="{97272650-A887-405F-A813-39EDF8D8DDCB}"/>
              </a:ext>
            </a:extLst>
          </p:cNvPr>
          <p:cNvSpPr txBox="1"/>
          <p:nvPr/>
        </p:nvSpPr>
        <p:spPr>
          <a:xfrm>
            <a:off x="478248" y="833967"/>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246 people from 95</a:t>
            </a:r>
            <a:br>
              <a:rPr lang="en-US" sz="2400" dirty="0"/>
            </a:br>
            <a:r>
              <a:rPr lang="en-US" sz="2400" dirty="0"/>
              <a:t>Universities participated to date</a:t>
            </a:r>
          </a:p>
        </p:txBody>
      </p:sp>
    </p:spTree>
    <p:extLst>
      <p:ext uri="{BB962C8B-B14F-4D97-AF65-F5344CB8AC3E}">
        <p14:creationId xmlns:p14="http://schemas.microsoft.com/office/powerpoint/2010/main" val="130631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a:t>On completion of the Analytics Labs all team members will be offered a digital badge.</a:t>
            </a:r>
          </a:p>
          <a:p>
            <a:pPr marL="0" indent="0" algn="ctr">
              <a:buNone/>
            </a:pPr>
            <a:endParaRPr lang="en-GB"/>
          </a:p>
          <a:p>
            <a:pPr marL="0" indent="0" algn="ctr">
              <a:buNone/>
            </a:pPr>
            <a:endParaRPr lang="en-GB"/>
          </a:p>
        </p:txBody>
      </p:sp>
      <p:sp>
        <p:nvSpPr>
          <p:cNvPr id="3" name="Title 2"/>
          <p:cNvSpPr>
            <a:spLocks noGrp="1"/>
          </p:cNvSpPr>
          <p:nvPr>
            <p:ph type="title"/>
          </p:nvPr>
        </p:nvSpPr>
        <p:spPr/>
        <p:txBody>
          <a:bodyPr/>
          <a:lstStyle/>
          <a:p>
            <a:r>
              <a:rPr lang="en-GB"/>
              <a:t>Digital Badge</a:t>
            </a:r>
          </a:p>
        </p:txBody>
      </p:sp>
      <p:pic>
        <p:nvPicPr>
          <p:cNvPr id="5" name="Picture 4">
            <a:extLst>
              <a:ext uri="{FF2B5EF4-FFF2-40B4-BE49-F238E27FC236}">
                <a16:creationId xmlns:a16="http://schemas.microsoft.com/office/drawing/2014/main" id="{21C79DA7-73F8-43CC-BF47-A0C7614BE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825" y="2195109"/>
            <a:ext cx="4246349" cy="4388571"/>
          </a:xfrm>
          <a:prstGeom prst="rect">
            <a:avLst/>
          </a:prstGeom>
        </p:spPr>
      </p:pic>
    </p:spTree>
    <p:extLst>
      <p:ext uri="{BB962C8B-B14F-4D97-AF65-F5344CB8AC3E}">
        <p14:creationId xmlns:p14="http://schemas.microsoft.com/office/powerpoint/2010/main" val="100415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dirty="0"/>
              <a:t>The badge records your participation in Analytics Labs and your Continuing Professional Development (CPD) against 5 competencies.</a:t>
            </a:r>
          </a:p>
          <a:p>
            <a:pPr marL="0" indent="0" algn="ctr">
              <a:buNone/>
            </a:pPr>
            <a:endParaRPr lang="en-GB" dirty="0"/>
          </a:p>
          <a:p>
            <a:pPr lvl="3"/>
            <a:r>
              <a:rPr lang="en-GB" sz="2800" dirty="0"/>
              <a:t>Participating in agile development</a:t>
            </a:r>
          </a:p>
          <a:p>
            <a:pPr lvl="3"/>
            <a:r>
              <a:rPr lang="en-GB" sz="2800" dirty="0"/>
              <a:t>Visualising data</a:t>
            </a:r>
          </a:p>
          <a:p>
            <a:pPr lvl="3"/>
            <a:r>
              <a:rPr lang="en-GB" sz="2800" dirty="0"/>
              <a:t>Transforming data</a:t>
            </a:r>
          </a:p>
          <a:p>
            <a:pPr lvl="3"/>
            <a:r>
              <a:rPr lang="en-GB" sz="2800" dirty="0"/>
              <a:t>Understanding policy and the data landscape</a:t>
            </a:r>
          </a:p>
          <a:p>
            <a:pPr lvl="3"/>
            <a:r>
              <a:rPr lang="en-GB" sz="2800" dirty="0"/>
              <a:t>Digital collaboration</a:t>
            </a:r>
          </a:p>
          <a:p>
            <a:pPr lvl="3"/>
            <a:endParaRPr lang="en-GB" sz="2800" dirty="0"/>
          </a:p>
          <a:p>
            <a:pPr marL="0" indent="0" algn="ctr">
              <a:buNone/>
            </a:pPr>
            <a:endParaRPr lang="en-GB" dirty="0"/>
          </a:p>
          <a:p>
            <a:pPr marL="0" indent="0" algn="ctr">
              <a:buNone/>
            </a:pPr>
            <a:endParaRPr lang="en-GB" dirty="0"/>
          </a:p>
          <a:p>
            <a:pPr marL="0" indent="0" algn="ctr">
              <a:buNone/>
            </a:pPr>
            <a:endParaRPr lang="en-GB" dirty="0"/>
          </a:p>
        </p:txBody>
      </p:sp>
      <p:sp>
        <p:nvSpPr>
          <p:cNvPr id="3" name="Title 2"/>
          <p:cNvSpPr>
            <a:spLocks noGrp="1"/>
          </p:cNvSpPr>
          <p:nvPr>
            <p:ph type="title"/>
          </p:nvPr>
        </p:nvSpPr>
        <p:spPr/>
        <p:txBody>
          <a:bodyPr/>
          <a:lstStyle/>
          <a:p>
            <a:r>
              <a:rPr lang="en-GB"/>
              <a:t>Five competencies</a:t>
            </a:r>
          </a:p>
        </p:txBody>
      </p:sp>
    </p:spTree>
    <p:extLst>
      <p:ext uri="{BB962C8B-B14F-4D97-AF65-F5344CB8AC3E}">
        <p14:creationId xmlns:p14="http://schemas.microsoft.com/office/powerpoint/2010/main" val="373251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07C20-CB96-4A08-B274-486E72F389D3}"/>
              </a:ext>
            </a:extLst>
          </p:cNvPr>
          <p:cNvSpPr>
            <a:spLocks noGrp="1"/>
          </p:cNvSpPr>
          <p:nvPr>
            <p:ph type="title"/>
          </p:nvPr>
        </p:nvSpPr>
        <p:spPr/>
        <p:txBody>
          <a:bodyPr/>
          <a:lstStyle/>
          <a:p>
            <a:r>
              <a:rPr lang="en-US" dirty="0"/>
              <a:t>Exploration topic coverage Heat Map</a:t>
            </a:r>
          </a:p>
        </p:txBody>
      </p:sp>
      <p:graphicFrame>
        <p:nvGraphicFramePr>
          <p:cNvPr id="5" name="Table 4">
            <a:extLst>
              <a:ext uri="{FF2B5EF4-FFF2-40B4-BE49-F238E27FC236}">
                <a16:creationId xmlns:a16="http://schemas.microsoft.com/office/drawing/2014/main" id="{1D1CE272-C39B-4279-A044-2263FD914E61}"/>
              </a:ext>
            </a:extLst>
          </p:cNvPr>
          <p:cNvGraphicFramePr>
            <a:graphicFrameLocks noGrp="1"/>
          </p:cNvGraphicFramePr>
          <p:nvPr>
            <p:extLst>
              <p:ext uri="{D42A27DB-BD31-4B8C-83A1-F6EECF244321}">
                <p14:modId xmlns:p14="http://schemas.microsoft.com/office/powerpoint/2010/main" val="4061788514"/>
              </p:ext>
            </p:extLst>
          </p:nvPr>
        </p:nvGraphicFramePr>
        <p:xfrm>
          <a:off x="1952842" y="1657350"/>
          <a:ext cx="7921720" cy="4834792"/>
        </p:xfrm>
        <a:graphic>
          <a:graphicData uri="http://schemas.openxmlformats.org/drawingml/2006/table">
            <a:tbl>
              <a:tblPr firstRow="1" bandRow="1">
                <a:tableStyleId>{5940675A-B579-460E-94D1-54222C63F5DA}</a:tableStyleId>
              </a:tblPr>
              <a:tblGrid>
                <a:gridCol w="1584344">
                  <a:extLst>
                    <a:ext uri="{9D8B030D-6E8A-4147-A177-3AD203B41FA5}">
                      <a16:colId xmlns:a16="http://schemas.microsoft.com/office/drawing/2014/main" val="403669102"/>
                    </a:ext>
                  </a:extLst>
                </a:gridCol>
                <a:gridCol w="1584344">
                  <a:extLst>
                    <a:ext uri="{9D8B030D-6E8A-4147-A177-3AD203B41FA5}">
                      <a16:colId xmlns:a16="http://schemas.microsoft.com/office/drawing/2014/main" val="2716582602"/>
                    </a:ext>
                  </a:extLst>
                </a:gridCol>
                <a:gridCol w="1584344">
                  <a:extLst>
                    <a:ext uri="{9D8B030D-6E8A-4147-A177-3AD203B41FA5}">
                      <a16:colId xmlns:a16="http://schemas.microsoft.com/office/drawing/2014/main" val="712447654"/>
                    </a:ext>
                  </a:extLst>
                </a:gridCol>
                <a:gridCol w="1584344">
                  <a:extLst>
                    <a:ext uri="{9D8B030D-6E8A-4147-A177-3AD203B41FA5}">
                      <a16:colId xmlns:a16="http://schemas.microsoft.com/office/drawing/2014/main" val="4137321851"/>
                    </a:ext>
                  </a:extLst>
                </a:gridCol>
                <a:gridCol w="1584344">
                  <a:extLst>
                    <a:ext uri="{9D8B030D-6E8A-4147-A177-3AD203B41FA5}">
                      <a16:colId xmlns:a16="http://schemas.microsoft.com/office/drawing/2014/main" val="4130427363"/>
                    </a:ext>
                  </a:extLst>
                </a:gridCol>
              </a:tblGrid>
              <a:tr h="978702">
                <a:tc>
                  <a:txBody>
                    <a:bodyPr/>
                    <a:lstStyle/>
                    <a:p>
                      <a:pPr>
                        <a:buNone/>
                      </a:pPr>
                      <a:r>
                        <a:rPr lang="en-US">
                          <a:effectLst/>
                        </a:rPr>
                        <a:t>Course Management</a:t>
                      </a:r>
                    </a:p>
                  </a:txBody>
                  <a:tcPr marL="47625" marR="47625" marT="63500" marB="63500"/>
                </a:tc>
                <a:tc>
                  <a:txBody>
                    <a:bodyPr/>
                    <a:lstStyle/>
                    <a:p>
                      <a:pPr>
                        <a:buNone/>
                      </a:pPr>
                      <a:r>
                        <a:rPr lang="en-US">
                          <a:effectLst/>
                        </a:rPr>
                        <a:t>WP</a:t>
                      </a:r>
                    </a:p>
                  </a:txBody>
                  <a:tcPr marL="47625" marR="47625" marT="63500" marB="63500">
                    <a:solidFill>
                      <a:schemeClr val="accent1">
                        <a:lumMod val="40000"/>
                        <a:lumOff val="60000"/>
                      </a:schemeClr>
                    </a:solidFill>
                  </a:tcPr>
                </a:tc>
                <a:tc>
                  <a:txBody>
                    <a:bodyPr/>
                    <a:lstStyle/>
                    <a:p>
                      <a:pPr>
                        <a:buNone/>
                      </a:pPr>
                      <a:r>
                        <a:rPr lang="en-US">
                          <a:effectLst/>
                        </a:rPr>
                        <a:t>Benchmarking</a:t>
                      </a:r>
                    </a:p>
                  </a:txBody>
                  <a:tcPr marL="47625" marR="47625" marT="63500" marB="63500">
                    <a:solidFill>
                      <a:schemeClr val="accent1">
                        <a:lumMod val="40000"/>
                        <a:lumOff val="60000"/>
                      </a:schemeClr>
                    </a:solidFill>
                  </a:tcPr>
                </a:tc>
                <a:tc>
                  <a:txBody>
                    <a:bodyPr/>
                    <a:lstStyle/>
                    <a:p>
                      <a:pPr>
                        <a:buNone/>
                      </a:pPr>
                      <a:r>
                        <a:rPr lang="en-US">
                          <a:effectLst/>
                        </a:rPr>
                        <a:t>Equality</a:t>
                      </a:r>
                    </a:p>
                  </a:txBody>
                  <a:tcPr marL="47625" marR="47625" marT="63500" marB="63500">
                    <a:solidFill>
                      <a:schemeClr val="accent1">
                        <a:lumMod val="20000"/>
                        <a:lumOff val="80000"/>
                      </a:schemeClr>
                    </a:solidFill>
                  </a:tcPr>
                </a:tc>
                <a:tc>
                  <a:txBody>
                    <a:bodyPr/>
                    <a:lstStyle/>
                    <a:p>
                      <a:pPr>
                        <a:buNone/>
                      </a:pPr>
                      <a:r>
                        <a:rPr lang="en-US">
                          <a:solidFill>
                            <a:srgbClr val="FFFFFF"/>
                          </a:solidFill>
                          <a:effectLst/>
                        </a:rPr>
                        <a:t>Destinations</a:t>
                      </a:r>
                    </a:p>
                  </a:txBody>
                  <a:tcPr marL="47625" marR="47625" marT="63500" marB="63500">
                    <a:solidFill>
                      <a:schemeClr val="accent1"/>
                    </a:solidFill>
                  </a:tcPr>
                </a:tc>
                <a:extLst>
                  <a:ext uri="{0D108BD9-81ED-4DB2-BD59-A6C34878D82A}">
                    <a16:rowId xmlns:a16="http://schemas.microsoft.com/office/drawing/2014/main" val="3800805207"/>
                  </a:ext>
                </a:extLst>
              </a:tr>
              <a:tr h="978703">
                <a:tc>
                  <a:txBody>
                    <a:bodyPr/>
                    <a:lstStyle/>
                    <a:p>
                      <a:pPr>
                        <a:buNone/>
                      </a:pPr>
                      <a:r>
                        <a:rPr lang="en-US">
                          <a:solidFill>
                            <a:srgbClr val="FFFFFF"/>
                          </a:solidFill>
                          <a:effectLst/>
                        </a:rPr>
                        <a:t>Post Graduate</a:t>
                      </a:r>
                    </a:p>
                  </a:txBody>
                  <a:tcPr marL="47625" marR="47625" marT="63500" marB="63500">
                    <a:solidFill>
                      <a:schemeClr val="accent1"/>
                    </a:solidFill>
                  </a:tcPr>
                </a:tc>
                <a:tc>
                  <a:txBody>
                    <a:bodyPr/>
                    <a:lstStyle/>
                    <a:p>
                      <a:pPr>
                        <a:buNone/>
                      </a:pPr>
                      <a:r>
                        <a:rPr lang="en-US">
                          <a:solidFill>
                            <a:srgbClr val="FFFFFF"/>
                          </a:solidFill>
                          <a:effectLst/>
                        </a:rPr>
                        <a:t>Library</a:t>
                      </a:r>
                    </a:p>
                  </a:txBody>
                  <a:tcPr marL="47625" marR="47625" marT="63500" marB="63500">
                    <a:solidFill>
                      <a:schemeClr val="accent1">
                        <a:lumMod val="50000"/>
                      </a:schemeClr>
                    </a:solidFill>
                  </a:tcPr>
                </a:tc>
                <a:tc>
                  <a:txBody>
                    <a:bodyPr/>
                    <a:lstStyle/>
                    <a:p>
                      <a:pPr>
                        <a:buNone/>
                      </a:pPr>
                      <a:r>
                        <a:rPr lang="en-US">
                          <a:effectLst/>
                        </a:rPr>
                        <a:t>TEF</a:t>
                      </a:r>
                    </a:p>
                  </a:txBody>
                  <a:tcPr marL="47625" marR="47625" marT="63500" marB="63500">
                    <a:solidFill>
                      <a:schemeClr val="accent1">
                        <a:lumMod val="20000"/>
                        <a:lumOff val="80000"/>
                      </a:schemeClr>
                    </a:solidFill>
                  </a:tcPr>
                </a:tc>
                <a:tc>
                  <a:txBody>
                    <a:bodyPr/>
                    <a:lstStyle/>
                    <a:p>
                      <a:pPr>
                        <a:buNone/>
                      </a:pPr>
                      <a:r>
                        <a:rPr lang="en-US">
                          <a:effectLst/>
                        </a:rPr>
                        <a:t>Marketing</a:t>
                      </a:r>
                    </a:p>
                  </a:txBody>
                  <a:tcPr marL="47625" marR="47625" marT="63500" marB="63500"/>
                </a:tc>
                <a:tc>
                  <a:txBody>
                    <a:bodyPr/>
                    <a:lstStyle/>
                    <a:p>
                      <a:pPr>
                        <a:buNone/>
                      </a:pPr>
                      <a:r>
                        <a:rPr lang="en-US">
                          <a:effectLst/>
                        </a:rPr>
                        <a:t>RAE</a:t>
                      </a:r>
                    </a:p>
                  </a:txBody>
                  <a:tcPr marL="47625" marR="47625" marT="63500" marB="63500"/>
                </a:tc>
                <a:extLst>
                  <a:ext uri="{0D108BD9-81ED-4DB2-BD59-A6C34878D82A}">
                    <a16:rowId xmlns:a16="http://schemas.microsoft.com/office/drawing/2014/main" val="1718059946"/>
                  </a:ext>
                </a:extLst>
              </a:tr>
              <a:tr h="959129">
                <a:tc>
                  <a:txBody>
                    <a:bodyPr/>
                    <a:lstStyle/>
                    <a:p>
                      <a:pPr>
                        <a:buNone/>
                      </a:pPr>
                      <a:r>
                        <a:rPr lang="en-US">
                          <a:effectLst/>
                        </a:rPr>
                        <a:t>Student Experience</a:t>
                      </a:r>
                    </a:p>
                  </a:txBody>
                  <a:tcPr marL="47625" marR="47625" marT="63500" marB="63500"/>
                </a:tc>
                <a:tc>
                  <a:txBody>
                    <a:bodyPr/>
                    <a:lstStyle/>
                    <a:p>
                      <a:pPr>
                        <a:buNone/>
                      </a:pPr>
                      <a:r>
                        <a:rPr lang="en-US">
                          <a:effectLst/>
                        </a:rPr>
                        <a:t>Brexit</a:t>
                      </a:r>
                    </a:p>
                  </a:txBody>
                  <a:tcPr marL="47625" marR="47625" marT="63500" marB="63500"/>
                </a:tc>
                <a:tc>
                  <a:txBody>
                    <a:bodyPr/>
                    <a:lstStyle/>
                    <a:p>
                      <a:pPr>
                        <a:buNone/>
                      </a:pPr>
                      <a:r>
                        <a:rPr lang="en-US">
                          <a:effectLst/>
                        </a:rPr>
                        <a:t>Estates</a:t>
                      </a:r>
                    </a:p>
                  </a:txBody>
                  <a:tcPr marL="47625" marR="47625" marT="63500" marB="63500">
                    <a:solidFill>
                      <a:schemeClr val="accent1">
                        <a:lumMod val="20000"/>
                        <a:lumOff val="80000"/>
                      </a:schemeClr>
                    </a:solidFill>
                  </a:tcPr>
                </a:tc>
                <a:tc>
                  <a:txBody>
                    <a:bodyPr/>
                    <a:lstStyle/>
                    <a:p>
                      <a:pPr>
                        <a:buNone/>
                      </a:pPr>
                      <a:r>
                        <a:rPr lang="en-US">
                          <a:effectLst/>
                        </a:rPr>
                        <a:t>Accommodation</a:t>
                      </a:r>
                    </a:p>
                  </a:txBody>
                  <a:tcPr marL="47625" marR="47625" marT="63500" marB="63500"/>
                </a:tc>
                <a:tc>
                  <a:txBody>
                    <a:bodyPr/>
                    <a:lstStyle/>
                    <a:p>
                      <a:pPr>
                        <a:buNone/>
                      </a:pPr>
                      <a:r>
                        <a:rPr lang="en-US">
                          <a:effectLst/>
                        </a:rPr>
                        <a:t>PGT</a:t>
                      </a:r>
                    </a:p>
                  </a:txBody>
                  <a:tcPr marL="47625" marR="47625" marT="63500" marB="63500">
                    <a:solidFill>
                      <a:schemeClr val="accent1">
                        <a:lumMod val="20000"/>
                        <a:lumOff val="80000"/>
                      </a:schemeClr>
                    </a:solidFill>
                  </a:tcPr>
                </a:tc>
                <a:extLst>
                  <a:ext uri="{0D108BD9-81ED-4DB2-BD59-A6C34878D82A}">
                    <a16:rowId xmlns:a16="http://schemas.microsoft.com/office/drawing/2014/main" val="715612342"/>
                  </a:ext>
                </a:extLst>
              </a:tr>
              <a:tr h="959129">
                <a:tc>
                  <a:txBody>
                    <a:bodyPr/>
                    <a:lstStyle/>
                    <a:p>
                      <a:pPr>
                        <a:buNone/>
                      </a:pPr>
                      <a:r>
                        <a:rPr lang="en-US">
                          <a:effectLst/>
                        </a:rPr>
                        <a:t>PGR</a:t>
                      </a:r>
                    </a:p>
                  </a:txBody>
                  <a:tcPr marL="47625" marR="47625" marT="63500" marB="63500">
                    <a:solidFill>
                      <a:schemeClr val="accent1">
                        <a:lumMod val="40000"/>
                        <a:lumOff val="60000"/>
                      </a:schemeClr>
                    </a:solidFill>
                  </a:tcPr>
                </a:tc>
                <a:tc>
                  <a:txBody>
                    <a:bodyPr/>
                    <a:lstStyle/>
                    <a:p>
                      <a:pPr>
                        <a:buNone/>
                      </a:pPr>
                      <a:r>
                        <a:rPr lang="en-US">
                          <a:effectLst/>
                        </a:rPr>
                        <a:t>Course Development</a:t>
                      </a:r>
                    </a:p>
                  </a:txBody>
                  <a:tcPr marL="47625" marR="47625" marT="63500" marB="63500">
                    <a:solidFill>
                      <a:schemeClr val="accent1">
                        <a:lumMod val="20000"/>
                        <a:lumOff val="80000"/>
                      </a:schemeClr>
                    </a:solidFill>
                  </a:tcPr>
                </a:tc>
                <a:tc>
                  <a:txBody>
                    <a:bodyPr/>
                    <a:lstStyle/>
                    <a:p>
                      <a:pPr>
                        <a:buNone/>
                      </a:pPr>
                      <a:r>
                        <a:rPr lang="en-US">
                          <a:effectLst/>
                        </a:rPr>
                        <a:t>Retention</a:t>
                      </a:r>
                    </a:p>
                  </a:txBody>
                  <a:tcPr marL="47625" marR="47625" marT="63500" marB="63500">
                    <a:solidFill>
                      <a:schemeClr val="accent1">
                        <a:lumMod val="20000"/>
                        <a:lumOff val="80000"/>
                      </a:schemeClr>
                    </a:solidFill>
                  </a:tcPr>
                </a:tc>
                <a:tc>
                  <a:txBody>
                    <a:bodyPr/>
                    <a:lstStyle/>
                    <a:p>
                      <a:pPr>
                        <a:buNone/>
                      </a:pPr>
                      <a:r>
                        <a:rPr lang="en-US">
                          <a:effectLst/>
                        </a:rPr>
                        <a:t>Student Journey</a:t>
                      </a:r>
                    </a:p>
                  </a:txBody>
                  <a:tcPr marL="47625" marR="47625" marT="63500" marB="63500"/>
                </a:tc>
                <a:tc>
                  <a:txBody>
                    <a:bodyPr/>
                    <a:lstStyle/>
                    <a:p>
                      <a:pPr>
                        <a:buNone/>
                      </a:pPr>
                      <a:r>
                        <a:rPr lang="en-US">
                          <a:effectLst/>
                        </a:rPr>
                        <a:t>Course Articulation</a:t>
                      </a:r>
                    </a:p>
                  </a:txBody>
                  <a:tcPr marL="47625" marR="47625" marT="63500" marB="63500"/>
                </a:tc>
                <a:extLst>
                  <a:ext uri="{0D108BD9-81ED-4DB2-BD59-A6C34878D82A}">
                    <a16:rowId xmlns:a16="http://schemas.microsoft.com/office/drawing/2014/main" val="676789325"/>
                  </a:ext>
                </a:extLst>
              </a:tr>
              <a:tr h="959129">
                <a:tc>
                  <a:txBody>
                    <a:bodyPr/>
                    <a:lstStyle/>
                    <a:p>
                      <a:pPr>
                        <a:buNone/>
                      </a:pPr>
                      <a:r>
                        <a:rPr lang="en-US">
                          <a:effectLst/>
                        </a:rPr>
                        <a:t>Library Usage</a:t>
                      </a:r>
                    </a:p>
                  </a:txBody>
                  <a:tcPr marL="47625" marR="47625" marT="63500" marB="63500">
                    <a:solidFill>
                      <a:schemeClr val="accent1">
                        <a:lumMod val="40000"/>
                        <a:lumOff val="60000"/>
                      </a:schemeClr>
                    </a:solidFill>
                  </a:tcPr>
                </a:tc>
                <a:tc>
                  <a:txBody>
                    <a:bodyPr/>
                    <a:lstStyle/>
                    <a:p>
                      <a:pPr>
                        <a:buNone/>
                      </a:pPr>
                      <a:r>
                        <a:rPr lang="en-US">
                          <a:effectLst/>
                        </a:rPr>
                        <a:t>QA</a:t>
                      </a:r>
                    </a:p>
                  </a:txBody>
                  <a:tcPr marL="47625" marR="47625" marT="63500" marB="63500">
                    <a:solidFill>
                      <a:schemeClr val="accent1">
                        <a:lumMod val="20000"/>
                        <a:lumOff val="80000"/>
                      </a:schemeClr>
                    </a:solidFill>
                  </a:tcPr>
                </a:tc>
                <a:tc>
                  <a:txBody>
                    <a:bodyPr/>
                    <a:lstStyle/>
                    <a:p>
                      <a:pPr>
                        <a:buNone/>
                      </a:pPr>
                      <a:r>
                        <a:rPr lang="en-US">
                          <a:effectLst/>
                        </a:rPr>
                        <a:t>Value Added</a:t>
                      </a:r>
                    </a:p>
                  </a:txBody>
                  <a:tcPr marL="47625" marR="47625" marT="63500" marB="63500"/>
                </a:tc>
                <a:tc>
                  <a:txBody>
                    <a:bodyPr/>
                    <a:lstStyle/>
                    <a:p>
                      <a:pPr>
                        <a:buNone/>
                      </a:pPr>
                      <a:r>
                        <a:rPr lang="en-US">
                          <a:effectLst/>
                        </a:rPr>
                        <a:t>Course Offering</a:t>
                      </a:r>
                    </a:p>
                  </a:txBody>
                  <a:tcPr marL="47625" marR="47625" marT="63500" marB="63500"/>
                </a:tc>
                <a:tc>
                  <a:txBody>
                    <a:bodyPr/>
                    <a:lstStyle/>
                    <a:p>
                      <a:pPr>
                        <a:buNone/>
                      </a:pPr>
                      <a:r>
                        <a:rPr lang="en-US">
                          <a:effectLst/>
                        </a:rPr>
                        <a:t>Planning</a:t>
                      </a:r>
                    </a:p>
                  </a:txBody>
                  <a:tcPr marL="47625" marR="47625" marT="63500" marB="63500">
                    <a:solidFill>
                      <a:schemeClr val="accent1">
                        <a:lumMod val="20000"/>
                        <a:lumOff val="80000"/>
                      </a:schemeClr>
                    </a:solidFill>
                  </a:tcPr>
                </a:tc>
                <a:extLst>
                  <a:ext uri="{0D108BD9-81ED-4DB2-BD59-A6C34878D82A}">
                    <a16:rowId xmlns:a16="http://schemas.microsoft.com/office/drawing/2014/main" val="2343614340"/>
                  </a:ext>
                </a:extLst>
              </a:tr>
            </a:tbl>
          </a:graphicData>
        </a:graphic>
      </p:graphicFrame>
    </p:spTree>
    <p:extLst>
      <p:ext uri="{BB962C8B-B14F-4D97-AF65-F5344CB8AC3E}">
        <p14:creationId xmlns:p14="http://schemas.microsoft.com/office/powerpoint/2010/main" val="170847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9C7A4E-0C14-4C1D-8F99-32884B67B345}"/>
              </a:ext>
            </a:extLst>
          </p:cNvPr>
          <p:cNvSpPr>
            <a:spLocks noGrp="1"/>
          </p:cNvSpPr>
          <p:nvPr>
            <p:ph idx="1"/>
          </p:nvPr>
        </p:nvSpPr>
        <p:spPr/>
        <p:txBody>
          <a:bodyPr vert="horz" lIns="91440" tIns="45720" rIns="91440" bIns="45720" rtlCol="0" anchor="t">
            <a:normAutofit/>
          </a:bodyPr>
          <a:lstStyle/>
          <a:p>
            <a:r>
              <a:rPr lang="en-US" dirty="0"/>
              <a:t>The most covered area was Library because we have run a dedicated lab for libraries and have had library teams in other cycles.</a:t>
            </a:r>
          </a:p>
          <a:p>
            <a:r>
              <a:rPr lang="en-US" dirty="0"/>
              <a:t>Most of the user stories were in the student general area, the categories were used to break that down.</a:t>
            </a:r>
          </a:p>
          <a:p>
            <a:r>
              <a:rPr lang="en-US" dirty="0"/>
              <a:t>These areas and categories are the first attempt at doing this.</a:t>
            </a:r>
          </a:p>
          <a:p>
            <a:r>
              <a:rPr lang="en-US" dirty="0"/>
              <a:t>A new set of categories and areas is under development which will be taken forward by a bigger team to create a taxonomy allowing search and discover across the portfolio</a:t>
            </a:r>
          </a:p>
          <a:p>
            <a:endParaRPr lang="en-US" dirty="0"/>
          </a:p>
        </p:txBody>
      </p:sp>
      <p:sp>
        <p:nvSpPr>
          <p:cNvPr id="3" name="Title 2">
            <a:extLst>
              <a:ext uri="{FF2B5EF4-FFF2-40B4-BE49-F238E27FC236}">
                <a16:creationId xmlns:a16="http://schemas.microsoft.com/office/drawing/2014/main" id="{E769F6DC-170E-46FE-8877-E92EAADA5C17}"/>
              </a:ext>
            </a:extLst>
          </p:cNvPr>
          <p:cNvSpPr>
            <a:spLocks noGrp="1"/>
          </p:cNvSpPr>
          <p:nvPr>
            <p:ph type="title"/>
          </p:nvPr>
        </p:nvSpPr>
        <p:spPr/>
        <p:txBody>
          <a:bodyPr/>
          <a:lstStyle/>
          <a:p>
            <a:r>
              <a:rPr lang="en-US"/>
              <a:t>Heat map explanation</a:t>
            </a:r>
            <a:endParaRPr lang="en-US" err="1"/>
          </a:p>
        </p:txBody>
      </p:sp>
    </p:spTree>
    <p:extLst>
      <p:ext uri="{BB962C8B-B14F-4D97-AF65-F5344CB8AC3E}">
        <p14:creationId xmlns:p14="http://schemas.microsoft.com/office/powerpoint/2010/main" val="336045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a:solidFill>
                  <a:srgbClr val="458525"/>
                </a:solidFill>
                <a:ea typeface="+mj-ea"/>
                <a:cs typeface="+mj-cs"/>
              </a:rPr>
              <a:t>Some User Stories from previous teams</a:t>
            </a:r>
            <a:endParaRPr lang="en-GB">
              <a:solidFill>
                <a:srgbClr val="458525"/>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263377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746" y="1778611"/>
            <a:ext cx="10837377" cy="4610466"/>
          </a:xfrm>
        </p:spPr>
        <p:txBody>
          <a:bodyPr>
            <a:normAutofit/>
          </a:bodyPr>
          <a:lstStyle/>
          <a:p>
            <a:r>
              <a:rPr lang="en-GB" dirty="0"/>
              <a:t>We have worked with partners to create</a:t>
            </a:r>
            <a:r>
              <a:rPr lang="en-GB" b="1" dirty="0"/>
              <a:t> a business intelligence shared service for UK education </a:t>
            </a:r>
            <a:r>
              <a:rPr lang="en-GB" dirty="0"/>
              <a:t> </a:t>
            </a:r>
          </a:p>
          <a:p>
            <a:r>
              <a:rPr lang="en-GB" dirty="0"/>
              <a:t>Launched 2016, currently free to use, charging from Q2 2018</a:t>
            </a:r>
          </a:p>
          <a:p>
            <a:pPr lvl="1"/>
            <a:r>
              <a:rPr lang="en-GB" dirty="0"/>
              <a:t>More info at :</a:t>
            </a:r>
          </a:p>
          <a:p>
            <a:pPr lvl="2"/>
            <a:r>
              <a:rPr lang="en-GB" dirty="0"/>
              <a:t>https://www.jisc.ac.uk/rd/projects/business-intelligence-project</a:t>
            </a:r>
          </a:p>
          <a:p>
            <a:pPr lvl="2"/>
            <a:r>
              <a:rPr lang="en-GB" dirty="0">
                <a:hlinkClick r:id="rId3"/>
              </a:rPr>
              <a:t>https://business-intelligence.ac.uk/</a:t>
            </a:r>
            <a:endParaRPr lang="en-GB" dirty="0"/>
          </a:p>
          <a:p>
            <a:pPr marL="0" indent="0">
              <a:lnSpc>
                <a:spcPct val="110000"/>
              </a:lnSpc>
              <a:buNone/>
            </a:pPr>
            <a:endParaRPr lang="en-GB" sz="8600" dirty="0"/>
          </a:p>
          <a:p>
            <a:pPr marL="0" lvl="0" indent="0">
              <a:buNone/>
            </a:pPr>
            <a:endParaRPr lang="en-GB" dirty="0"/>
          </a:p>
        </p:txBody>
      </p:sp>
      <p:sp>
        <p:nvSpPr>
          <p:cNvPr id="3" name="Title 2"/>
          <p:cNvSpPr>
            <a:spLocks noGrp="1"/>
          </p:cNvSpPr>
          <p:nvPr>
            <p:ph type="title"/>
          </p:nvPr>
        </p:nvSpPr>
        <p:spPr/>
        <p:txBody>
          <a:bodyPr/>
          <a:lstStyle/>
          <a:p>
            <a:r>
              <a:rPr lang="en-GB" dirty="0"/>
              <a:t>What we are doing</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892" y="-1"/>
            <a:ext cx="2084596" cy="710137"/>
          </a:xfrm>
          <a:prstGeom prst="rect">
            <a:avLst/>
          </a:prstGeom>
        </p:spPr>
      </p:pic>
    </p:spTree>
    <p:extLst>
      <p:ext uri="{BB962C8B-B14F-4D97-AF65-F5344CB8AC3E}">
        <p14:creationId xmlns:p14="http://schemas.microsoft.com/office/powerpoint/2010/main" val="207559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Potential Impact of Brexit on Research</a:t>
            </a:r>
          </a:p>
        </p:txBody>
      </p:sp>
      <p:pic>
        <p:nvPicPr>
          <p:cNvPr id="7" name="Content Placeholder 6">
            <a:extLst>
              <a:ext uri="{FF2B5EF4-FFF2-40B4-BE49-F238E27FC236}">
                <a16:creationId xmlns:a16="http://schemas.microsoft.com/office/drawing/2014/main" id="{BF39C4A6-2D59-4E1F-9250-5807B67EC8E4}"/>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465776" y="1690688"/>
            <a:ext cx="6447648" cy="5137151"/>
          </a:xfrm>
        </p:spPr>
      </p:pic>
    </p:spTree>
    <p:extLst>
      <p:ext uri="{BB962C8B-B14F-4D97-AF65-F5344CB8AC3E}">
        <p14:creationId xmlns:p14="http://schemas.microsoft.com/office/powerpoint/2010/main" val="326748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lstStyle/>
          <a:p>
            <a:r>
              <a:rPr lang="en-GB" dirty="0"/>
              <a:t>Widening Participation (Inclusion)</a:t>
            </a:r>
          </a:p>
        </p:txBody>
      </p:sp>
      <p:sp>
        <p:nvSpPr>
          <p:cNvPr id="3" name="Rectangle 2"/>
          <p:cNvSpPr/>
          <p:nvPr/>
        </p:nvSpPr>
        <p:spPr>
          <a:xfrm>
            <a:off x="694004" y="1821108"/>
            <a:ext cx="5299397" cy="3416320"/>
          </a:xfrm>
          <a:prstGeom prst="rect">
            <a:avLst/>
          </a:prstGeom>
        </p:spPr>
        <p:txBody>
          <a:bodyPr wrap="square">
            <a:spAutoFit/>
          </a:bodyPr>
          <a:lstStyle/>
          <a:p>
            <a:r>
              <a:rPr lang="en-GB" sz="2400" b="1"/>
              <a:t>As a </a:t>
            </a:r>
            <a:r>
              <a:rPr lang="en-GB" sz="2400"/>
              <a:t>WP Practitioner/School Outreach Activity Officer </a:t>
            </a:r>
          </a:p>
          <a:p>
            <a:r>
              <a:rPr lang="en-GB" sz="2400" b="1"/>
              <a:t>When</a:t>
            </a:r>
            <a:r>
              <a:rPr lang="en-GB" sz="2400"/>
              <a:t> deciding to allocate resources on outreach activity </a:t>
            </a:r>
          </a:p>
          <a:p>
            <a:r>
              <a:rPr lang="en-GB" sz="2400" b="1"/>
              <a:t>I want to </a:t>
            </a:r>
            <a:r>
              <a:rPr lang="en-GB" sz="2400"/>
              <a:t>Identify areas/schools in which to concentrate outreach activities </a:t>
            </a:r>
          </a:p>
          <a:p>
            <a:r>
              <a:rPr lang="en-GB" sz="2400" b="1"/>
              <a:t>So I can </a:t>
            </a:r>
            <a:r>
              <a:rPr lang="en-GB" sz="2400"/>
              <a:t>ultimately</a:t>
            </a:r>
            <a:r>
              <a:rPr lang="en-GB" sz="2400" b="1"/>
              <a:t>, </a:t>
            </a:r>
            <a:r>
              <a:rPr lang="en-GB" sz="2400"/>
              <a:t>increase recruitment from selected areas/schools and improve social mobility</a:t>
            </a:r>
          </a:p>
        </p:txBody>
      </p:sp>
      <p:pic>
        <p:nvPicPr>
          <p:cNvPr id="8" name="Picture 4" descr="9.PNG">
            <a:extLst>
              <a:ext uri="{FF2B5EF4-FFF2-40B4-BE49-F238E27FC236}">
                <a16:creationId xmlns:a16="http://schemas.microsoft.com/office/drawing/2014/main" id="{B29DEA56-BF4C-4279-A618-7AE612873AEC}"/>
              </a:ext>
            </a:extLst>
          </p:cNvPr>
          <p:cNvPicPr>
            <a:picLocks noChangeAspect="1"/>
          </p:cNvPicPr>
          <p:nvPr/>
        </p:nvPicPr>
        <p:blipFill>
          <a:blip r:embed="rId3"/>
          <a:stretch>
            <a:fillRect/>
          </a:stretch>
        </p:blipFill>
        <p:spPr>
          <a:xfrm>
            <a:off x="5993401" y="1821108"/>
            <a:ext cx="5775031" cy="4605040"/>
          </a:xfrm>
          <a:prstGeom prst="rect">
            <a:avLst/>
          </a:prstGeom>
        </p:spPr>
      </p:pic>
    </p:spTree>
    <p:extLst>
      <p:ext uri="{BB962C8B-B14F-4D97-AF65-F5344CB8AC3E}">
        <p14:creationId xmlns:p14="http://schemas.microsoft.com/office/powerpoint/2010/main" val="416430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lstStyle/>
          <a:p>
            <a:r>
              <a:rPr lang="en-GB" dirty="0"/>
              <a:t>Where do my students go post graduation?</a:t>
            </a:r>
          </a:p>
        </p:txBody>
      </p:sp>
      <p:sp>
        <p:nvSpPr>
          <p:cNvPr id="3" name="Rectangle 2"/>
          <p:cNvSpPr/>
          <p:nvPr/>
        </p:nvSpPr>
        <p:spPr>
          <a:xfrm>
            <a:off x="694004" y="1821108"/>
            <a:ext cx="5299397" cy="4524315"/>
          </a:xfrm>
          <a:prstGeom prst="rect">
            <a:avLst/>
          </a:prstGeom>
        </p:spPr>
        <p:txBody>
          <a:bodyPr wrap="square">
            <a:spAutoFit/>
          </a:bodyPr>
          <a:lstStyle/>
          <a:p>
            <a:r>
              <a:rPr lang="en-GB" sz="3200" b="1" dirty="0"/>
              <a:t>I want to </a:t>
            </a:r>
            <a:r>
              <a:rPr lang="en-GB" sz="3200" dirty="0"/>
              <a:t>understand the destinations of my students post graduation (in particular further study and employment) </a:t>
            </a:r>
            <a:r>
              <a:rPr lang="en-GB" sz="3200" b="1" dirty="0"/>
              <a:t>so that I can</a:t>
            </a:r>
            <a:r>
              <a:rPr lang="en-GB" sz="3200" dirty="0"/>
              <a:t>  ensure the credibility and sustainability of our curriculum and optimise income</a:t>
            </a:r>
          </a:p>
        </p:txBody>
      </p:sp>
      <p:pic>
        <p:nvPicPr>
          <p:cNvPr id="5" name="Picture 4"/>
          <p:cNvPicPr>
            <a:picLocks noChangeAspect="1"/>
          </p:cNvPicPr>
          <p:nvPr/>
        </p:nvPicPr>
        <p:blipFill>
          <a:blip r:embed="rId3"/>
          <a:stretch>
            <a:fillRect/>
          </a:stretch>
        </p:blipFill>
        <p:spPr>
          <a:xfrm>
            <a:off x="5793856" y="1694170"/>
            <a:ext cx="6207092" cy="3873510"/>
          </a:xfrm>
          <a:prstGeom prst="rect">
            <a:avLst/>
          </a:prstGeom>
        </p:spPr>
      </p:pic>
    </p:spTree>
    <p:extLst>
      <p:ext uri="{BB962C8B-B14F-4D97-AF65-F5344CB8AC3E}">
        <p14:creationId xmlns:p14="http://schemas.microsoft.com/office/powerpoint/2010/main" val="64710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lstStyle/>
          <a:p>
            <a:r>
              <a:rPr lang="en-GB"/>
              <a:t>Cycle 1: Course Market Analysis (Course Development)</a:t>
            </a:r>
          </a:p>
        </p:txBody>
      </p:sp>
      <p:sp>
        <p:nvSpPr>
          <p:cNvPr id="3" name="Rectangle 2"/>
          <p:cNvSpPr/>
          <p:nvPr/>
        </p:nvSpPr>
        <p:spPr>
          <a:xfrm>
            <a:off x="694004" y="1821108"/>
            <a:ext cx="5299397" cy="4524315"/>
          </a:xfrm>
          <a:prstGeom prst="rect">
            <a:avLst/>
          </a:prstGeom>
        </p:spPr>
        <p:txBody>
          <a:bodyPr wrap="square">
            <a:spAutoFit/>
          </a:bodyPr>
          <a:lstStyle/>
          <a:p>
            <a:r>
              <a:rPr lang="en-GB" sz="3200" b="1" dirty="0"/>
              <a:t>As a </a:t>
            </a:r>
            <a:r>
              <a:rPr lang="en-GB" sz="3200" dirty="0"/>
              <a:t>Strategic planner </a:t>
            </a:r>
          </a:p>
          <a:p>
            <a:r>
              <a:rPr lang="en-GB" sz="3200" b="1" dirty="0"/>
              <a:t>When</a:t>
            </a:r>
            <a:r>
              <a:rPr lang="en-GB" sz="3200" dirty="0"/>
              <a:t> working out which courses to teach</a:t>
            </a:r>
          </a:p>
          <a:p>
            <a:r>
              <a:rPr lang="en-GB" sz="3200" b="1" dirty="0"/>
              <a:t>I want to </a:t>
            </a:r>
            <a:r>
              <a:rPr lang="en-GB" sz="3200" dirty="0"/>
              <a:t>examine competition to my course offerings </a:t>
            </a:r>
          </a:p>
          <a:p>
            <a:r>
              <a:rPr lang="en-GB" sz="3200" b="1" dirty="0"/>
              <a:t>To ensure</a:t>
            </a:r>
            <a:r>
              <a:rPr lang="en-GB" sz="3200" dirty="0"/>
              <a:t> I target recruitment activity most effectively saving money on marketing and making money by retention</a:t>
            </a:r>
          </a:p>
        </p:txBody>
      </p:sp>
      <p:pic>
        <p:nvPicPr>
          <p:cNvPr id="8" name="Picture 7"/>
          <p:cNvPicPr>
            <a:picLocks noChangeAspect="1"/>
          </p:cNvPicPr>
          <p:nvPr/>
        </p:nvPicPr>
        <p:blipFill>
          <a:blip r:embed="rId3"/>
          <a:stretch>
            <a:fillRect/>
          </a:stretch>
        </p:blipFill>
        <p:spPr>
          <a:xfrm>
            <a:off x="6039860" y="1998151"/>
            <a:ext cx="5884992" cy="4418980"/>
          </a:xfrm>
          <a:prstGeom prst="rect">
            <a:avLst/>
          </a:prstGeom>
        </p:spPr>
      </p:pic>
    </p:spTree>
    <p:extLst>
      <p:ext uri="{BB962C8B-B14F-4D97-AF65-F5344CB8AC3E}">
        <p14:creationId xmlns:p14="http://schemas.microsoft.com/office/powerpoint/2010/main" val="131657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lstStyle/>
          <a:p>
            <a:r>
              <a:rPr lang="en-GB" dirty="0"/>
              <a:t>REF and Staff Publications (Research)</a:t>
            </a:r>
          </a:p>
        </p:txBody>
      </p:sp>
      <p:sp>
        <p:nvSpPr>
          <p:cNvPr id="3" name="Rectangle 2"/>
          <p:cNvSpPr/>
          <p:nvPr/>
        </p:nvSpPr>
        <p:spPr>
          <a:xfrm>
            <a:off x="694004" y="1821108"/>
            <a:ext cx="5299397" cy="3539430"/>
          </a:xfrm>
          <a:prstGeom prst="rect">
            <a:avLst/>
          </a:prstGeom>
        </p:spPr>
        <p:txBody>
          <a:bodyPr wrap="square">
            <a:spAutoFit/>
          </a:bodyPr>
          <a:lstStyle/>
          <a:p>
            <a:r>
              <a:rPr lang="en-GB" sz="3200" b="1"/>
              <a:t>When</a:t>
            </a:r>
            <a:r>
              <a:rPr lang="en-GB" sz="3200"/>
              <a:t> I am assessing research performance </a:t>
            </a:r>
            <a:r>
              <a:rPr lang="en-GB" sz="3200" b="1"/>
              <a:t>I want to </a:t>
            </a:r>
            <a:r>
              <a:rPr lang="en-GB" sz="3200"/>
              <a:t>assess University, discipline and individual citation performance </a:t>
            </a:r>
            <a:r>
              <a:rPr lang="en-GB" sz="3200" b="1"/>
              <a:t>so I can </a:t>
            </a:r>
            <a:r>
              <a:rPr lang="en-GB" sz="3200"/>
              <a:t>measure progress against citation KPIs and REF aspirations</a:t>
            </a:r>
          </a:p>
        </p:txBody>
      </p:sp>
      <p:pic>
        <p:nvPicPr>
          <p:cNvPr id="2" name="Picture 1"/>
          <p:cNvPicPr>
            <a:picLocks noChangeAspect="1"/>
          </p:cNvPicPr>
          <p:nvPr/>
        </p:nvPicPr>
        <p:blipFill>
          <a:blip r:embed="rId3"/>
          <a:stretch>
            <a:fillRect/>
          </a:stretch>
        </p:blipFill>
        <p:spPr>
          <a:xfrm>
            <a:off x="6503782" y="1647304"/>
            <a:ext cx="5287449" cy="4011372"/>
          </a:xfrm>
          <a:prstGeom prst="rect">
            <a:avLst/>
          </a:prstGeom>
        </p:spPr>
      </p:pic>
    </p:spTree>
    <p:extLst>
      <p:ext uri="{BB962C8B-B14F-4D97-AF65-F5344CB8AC3E}">
        <p14:creationId xmlns:p14="http://schemas.microsoft.com/office/powerpoint/2010/main" val="56981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Library comparison by</a:t>
            </a:r>
            <a:r>
              <a:rPr lang="is-IS" dirty="0"/>
              <a:t>… </a:t>
            </a:r>
            <a:r>
              <a:rPr lang="en-GB" dirty="0"/>
              <a:t>(Resourcing and Benchmarking)</a:t>
            </a:r>
          </a:p>
        </p:txBody>
      </p:sp>
      <p:sp>
        <p:nvSpPr>
          <p:cNvPr id="3" name="Rectangle 2"/>
          <p:cNvSpPr/>
          <p:nvPr/>
        </p:nvSpPr>
        <p:spPr>
          <a:xfrm>
            <a:off x="694004" y="1821108"/>
            <a:ext cx="5299397" cy="3785652"/>
          </a:xfrm>
          <a:prstGeom prst="rect">
            <a:avLst/>
          </a:prstGeom>
        </p:spPr>
        <p:txBody>
          <a:bodyPr wrap="square">
            <a:spAutoFit/>
          </a:bodyPr>
          <a:lstStyle/>
          <a:p>
            <a:r>
              <a:rPr lang="en-GB" sz="2400" b="1"/>
              <a:t>As a </a:t>
            </a:r>
            <a:r>
              <a:rPr lang="en-GB" sz="2400"/>
              <a:t>library director</a:t>
            </a:r>
          </a:p>
          <a:p>
            <a:r>
              <a:rPr lang="en-GB" sz="2400" b="1"/>
              <a:t>When</a:t>
            </a:r>
            <a:r>
              <a:rPr lang="en-GB" sz="2400"/>
              <a:t> working on the annual budget bidding process</a:t>
            </a:r>
            <a:endParaRPr lang="en-GB" sz="2400" b="1"/>
          </a:p>
          <a:p>
            <a:r>
              <a:rPr lang="en-GB" sz="2400" b="1"/>
              <a:t>I want to</a:t>
            </a:r>
            <a:r>
              <a:rPr lang="en-GB" sz="2400"/>
              <a:t> compare my library’s spend on a given subject with the corresponding spend by my institution; with comparator institutions and comparator institution’s libraries </a:t>
            </a:r>
          </a:p>
          <a:p>
            <a:r>
              <a:rPr lang="en-GB" sz="2400" b="1"/>
              <a:t>So that I can </a:t>
            </a:r>
            <a:r>
              <a:rPr lang="en-GB" sz="2400"/>
              <a:t>assess the performance and value for money of my services</a:t>
            </a:r>
          </a:p>
        </p:txBody>
      </p:sp>
      <p:pic>
        <p:nvPicPr>
          <p:cNvPr id="4" name="Picture 3"/>
          <p:cNvPicPr>
            <a:picLocks noChangeAspect="1"/>
          </p:cNvPicPr>
          <p:nvPr/>
        </p:nvPicPr>
        <p:blipFill>
          <a:blip r:embed="rId3"/>
          <a:stretch>
            <a:fillRect/>
          </a:stretch>
        </p:blipFill>
        <p:spPr>
          <a:xfrm>
            <a:off x="6239224" y="1685027"/>
            <a:ext cx="3631313" cy="2723485"/>
          </a:xfrm>
          <a:prstGeom prst="rect">
            <a:avLst/>
          </a:prstGeom>
        </p:spPr>
      </p:pic>
      <p:pic>
        <p:nvPicPr>
          <p:cNvPr id="5" name="Picture 4"/>
          <p:cNvPicPr>
            <a:picLocks noChangeAspect="1"/>
          </p:cNvPicPr>
          <p:nvPr/>
        </p:nvPicPr>
        <p:blipFill>
          <a:blip r:embed="rId4"/>
          <a:stretch>
            <a:fillRect/>
          </a:stretch>
        </p:blipFill>
        <p:spPr>
          <a:xfrm>
            <a:off x="7961854" y="3759876"/>
            <a:ext cx="4008531" cy="3006398"/>
          </a:xfrm>
          <a:prstGeom prst="rect">
            <a:avLst/>
          </a:prstGeom>
        </p:spPr>
      </p:pic>
    </p:spTree>
    <p:extLst>
      <p:ext uri="{BB962C8B-B14F-4D97-AF65-F5344CB8AC3E}">
        <p14:creationId xmlns:p14="http://schemas.microsoft.com/office/powerpoint/2010/main" val="122505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Athena Swan &amp; Race Equality</a:t>
            </a:r>
          </a:p>
        </p:txBody>
      </p:sp>
      <p:pic>
        <p:nvPicPr>
          <p:cNvPr id="7" name="Content Placeholder 6">
            <a:extLst>
              <a:ext uri="{FF2B5EF4-FFF2-40B4-BE49-F238E27FC236}">
                <a16:creationId xmlns:a16="http://schemas.microsoft.com/office/drawing/2014/main" id="{80FE9EE5-CE26-40B0-9842-F3067B02DACB}"/>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62576" y="1690688"/>
            <a:ext cx="6447648" cy="5137151"/>
          </a:xfrm>
        </p:spPr>
      </p:pic>
    </p:spTree>
    <p:extLst>
      <p:ext uri="{BB962C8B-B14F-4D97-AF65-F5344CB8AC3E}">
        <p14:creationId xmlns:p14="http://schemas.microsoft.com/office/powerpoint/2010/main" val="113484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look at HE Apprenticeships</a:t>
            </a:r>
          </a:p>
        </p:txBody>
      </p:sp>
      <p:pic>
        <p:nvPicPr>
          <p:cNvPr id="7" name="Content Placeholder 6">
            <a:extLst>
              <a:ext uri="{FF2B5EF4-FFF2-40B4-BE49-F238E27FC236}">
                <a16:creationId xmlns:a16="http://schemas.microsoft.com/office/drawing/2014/main" id="{818B87A2-211E-474A-A9DE-E09B1D489DF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36020" y="1734364"/>
            <a:ext cx="8719960" cy="5123636"/>
          </a:xfrm>
        </p:spPr>
      </p:pic>
    </p:spTree>
    <p:extLst>
      <p:ext uri="{BB962C8B-B14F-4D97-AF65-F5344CB8AC3E}">
        <p14:creationId xmlns:p14="http://schemas.microsoft.com/office/powerpoint/2010/main" val="37811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dirty="0">
                <a:solidFill>
                  <a:srgbClr val="458525"/>
                </a:solidFill>
                <a:ea typeface="+mj-ea"/>
                <a:cs typeface="+mj-cs"/>
              </a:rPr>
              <a:t>Teams and Themes for proof of concept generation November 2017 – February 2018</a:t>
            </a:r>
            <a:endParaRPr lang="en-GB" sz="4000" dirty="0">
              <a:solidFill>
                <a:srgbClr val="FF0000"/>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110334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November 17 – February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514350" indent="-514350">
              <a:buFont typeface="+mj-lt"/>
              <a:buAutoNum type="arabicPeriod"/>
            </a:pPr>
            <a:r>
              <a:rPr lang="en-GB" dirty="0"/>
              <a:t>Possible career paths</a:t>
            </a:r>
          </a:p>
          <a:p>
            <a:pPr lvl="1"/>
            <a:r>
              <a:rPr lang="en-GB" dirty="0"/>
              <a:t>As a Planning Officer/Prospective Student, I want to understand the current range of available courses and what the demand is for these among prospective students so that I can offer the most attractive portfolio of courses OR select a course/HEI which matches my ambitions (if I am a prospective student</a:t>
            </a:r>
          </a:p>
          <a:p>
            <a:pPr lvl="1"/>
            <a:r>
              <a:rPr lang="en-GB" dirty="0"/>
              <a:t>As a university planning officer I want to understand the gap between future jobs and current education provision so that I might update my portfolio accordingly</a:t>
            </a:r>
          </a:p>
        </p:txBody>
      </p:sp>
    </p:spTree>
    <p:extLst>
      <p:ext uri="{BB962C8B-B14F-4D97-AF65-F5344CB8AC3E}">
        <p14:creationId xmlns:p14="http://schemas.microsoft.com/office/powerpoint/2010/main" val="324920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746" y="1778611"/>
            <a:ext cx="10837377" cy="4610466"/>
          </a:xfrm>
        </p:spPr>
        <p:txBody>
          <a:bodyPr>
            <a:normAutofit/>
          </a:bodyPr>
          <a:lstStyle/>
          <a:p>
            <a:r>
              <a:rPr lang="en-GB" b="1" dirty="0"/>
              <a:t>Analytics Labs </a:t>
            </a:r>
            <a:r>
              <a:rPr lang="en-GB" dirty="0"/>
              <a:t>– proven, innovative and unique approach</a:t>
            </a:r>
          </a:p>
          <a:p>
            <a:pPr lvl="1"/>
            <a:r>
              <a:rPr lang="en-GB" dirty="0"/>
              <a:t>Co-created using the imagination and expertise of a wide range of participants</a:t>
            </a:r>
          </a:p>
          <a:p>
            <a:pPr lvl="1"/>
            <a:r>
              <a:rPr lang="en-GB" dirty="0"/>
              <a:t>Identifies timely areas of wide applicability to UK education (Student, Workforce, Staffing, Estates etc)</a:t>
            </a:r>
          </a:p>
          <a:p>
            <a:pPr lvl="1"/>
            <a:r>
              <a:rPr lang="en-GB" dirty="0"/>
              <a:t> Upskills the workforce / CPD (competency framework)</a:t>
            </a:r>
          </a:p>
          <a:p>
            <a:r>
              <a:rPr lang="en-GB" b="1" dirty="0"/>
              <a:t>Community Dashboards</a:t>
            </a:r>
          </a:p>
          <a:p>
            <a:pPr lvl="1"/>
            <a:r>
              <a:rPr lang="en-GB" dirty="0"/>
              <a:t>Creates rapid prototypes of data flows and interactive dashboards which move to production as prioritised</a:t>
            </a:r>
          </a:p>
          <a:p>
            <a:pPr lvl="1"/>
            <a:r>
              <a:rPr lang="en-GB" dirty="0"/>
              <a:t>Generates feedback on the data leading to data enhancement and new data</a:t>
            </a:r>
          </a:p>
          <a:p>
            <a:pPr lvl="1"/>
            <a:r>
              <a:rPr lang="en-GB" dirty="0"/>
              <a:t>We can get what is good and what works into production rapidly on our robust infrastructure (including tech and legal frameworks)</a:t>
            </a:r>
          </a:p>
          <a:p>
            <a:pPr marL="0" indent="0">
              <a:lnSpc>
                <a:spcPct val="110000"/>
              </a:lnSpc>
              <a:buNone/>
            </a:pPr>
            <a:endParaRPr lang="en-GB" sz="8600" dirty="0"/>
          </a:p>
          <a:p>
            <a:pPr marL="0" lvl="0" indent="0">
              <a:buNone/>
            </a:pPr>
            <a:endParaRPr lang="en-GB" dirty="0"/>
          </a:p>
        </p:txBody>
      </p:sp>
      <p:sp>
        <p:nvSpPr>
          <p:cNvPr id="3" name="Title 2"/>
          <p:cNvSpPr>
            <a:spLocks noGrp="1"/>
          </p:cNvSpPr>
          <p:nvPr>
            <p:ph type="title"/>
          </p:nvPr>
        </p:nvSpPr>
        <p:spPr/>
        <p:txBody>
          <a:bodyPr/>
          <a:lstStyle/>
          <a:p>
            <a:r>
              <a:rPr lang="en-GB" dirty="0"/>
              <a:t>More specifically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92" y="-1"/>
            <a:ext cx="2084596" cy="710137"/>
          </a:xfrm>
          <a:prstGeom prst="rect">
            <a:avLst/>
          </a:prstGeom>
        </p:spPr>
      </p:pic>
    </p:spTree>
    <p:extLst>
      <p:ext uri="{BB962C8B-B14F-4D97-AF65-F5344CB8AC3E}">
        <p14:creationId xmlns:p14="http://schemas.microsoft.com/office/powerpoint/2010/main" val="1831262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November 17 – February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lnSpcReduction="10000"/>
          </a:bodyPr>
          <a:lstStyle/>
          <a:p>
            <a:pPr marL="0" indent="0">
              <a:buNone/>
            </a:pPr>
            <a:r>
              <a:rPr lang="en-GB" dirty="0"/>
              <a:t>2. UHR/UCEA. The bigger picture of Human Resources and its impact on student outcomes</a:t>
            </a:r>
          </a:p>
          <a:p>
            <a:pPr lvl="2"/>
            <a:r>
              <a:rPr lang="en-GB" dirty="0"/>
              <a:t>As a DV-C/Pro V-C/HR Director, when undertaking periodic HR reviews, I want to understand the sickness and absence at my institution compared to other institutions, so that I can provide continuity and quality of teaching for students to ensure good student outcomes.</a:t>
            </a:r>
          </a:p>
          <a:p>
            <a:pPr lvl="2"/>
            <a:r>
              <a:rPr lang="en-GB" dirty="0"/>
              <a:t>As a Faculty Lead/HR Director, when recruiting academic staff I want to understand the likely career journey of an academic inside and outside of HE, so I can recruit and retain talented staff and predict likely movement/career span of staff</a:t>
            </a:r>
          </a:p>
          <a:p>
            <a:pPr lvl="2"/>
            <a:r>
              <a:rPr lang="en-GB" dirty="0"/>
              <a:t>As a HR analyst, when looking at factors affecting sickness, I want to be able to determine the statistical validity of correlations between absence and various other factors, so that I can more effectively focus further effort in analytics</a:t>
            </a:r>
          </a:p>
        </p:txBody>
      </p:sp>
    </p:spTree>
    <p:extLst>
      <p:ext uri="{BB962C8B-B14F-4D97-AF65-F5344CB8AC3E}">
        <p14:creationId xmlns:p14="http://schemas.microsoft.com/office/powerpoint/2010/main" val="4102658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November 17 – February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3. TEF 2 analysis tool</a:t>
            </a:r>
          </a:p>
          <a:p>
            <a:pPr lvl="2"/>
            <a:r>
              <a:rPr lang="en-GB" dirty="0"/>
              <a:t>As a: Exec member/Senior Manager.  When: influencing/compiling TEF submission. I want to: bring together contextual information from TEF submissions (Gold maybe) and compare with metric performance. So I can: Understand best practice, add value to my TEF submission and influence metric performance in the long term</a:t>
            </a:r>
          </a:p>
          <a:p>
            <a:pPr lvl="2"/>
            <a:r>
              <a:rPr lang="en-GB" dirty="0"/>
              <a:t>AS A: senior user WHEN: reviewing resource planning TEF I WANT TO: understand the impact of staff makeup on TEF performance SO THAT: Better target resource investment</a:t>
            </a:r>
          </a:p>
          <a:p>
            <a:pPr lvl="2"/>
            <a:r>
              <a:rPr lang="en-GB" dirty="0"/>
              <a:t>AS A: Exec Member WHEN: Developing actions to improves Subject Flags I WANT TO: See what effect improving in an area has on Flags SO THAT: I can make a decision of an area to focus o</a:t>
            </a:r>
          </a:p>
        </p:txBody>
      </p:sp>
    </p:spTree>
    <p:extLst>
      <p:ext uri="{BB962C8B-B14F-4D97-AF65-F5344CB8AC3E}">
        <p14:creationId xmlns:p14="http://schemas.microsoft.com/office/powerpoint/2010/main" val="391677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November 17 – February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4. Current and future recruitment time series and Geo mobility</a:t>
            </a:r>
          </a:p>
          <a:p>
            <a:pPr lvl="2"/>
            <a:r>
              <a:rPr lang="en-GB" dirty="0"/>
              <a:t>As a marketing and recruitment department. When formulating our recruitment and marketing strategy at local, national and international level.  I want to understand the geographic mobility and structural factors affecting recruitment of prospective students, and retention and progression of students. This includes primary factors such as travel times and term-time accommodation, also analysed by secondary factors such as gender and entry tariff. I also want to see the impact of these factors over time and over the pipeline of recruitment to progression to better understand longitudinal impact. I also want to get a better idea of how </a:t>
            </a:r>
            <a:r>
              <a:rPr lang="en-GB" dirty="0" err="1"/>
              <a:t>neighboring</a:t>
            </a:r>
            <a:r>
              <a:rPr lang="en-GB" dirty="0"/>
              <a:t> institutions may be competing within the same geographic area.</a:t>
            </a:r>
          </a:p>
        </p:txBody>
      </p:sp>
    </p:spTree>
    <p:extLst>
      <p:ext uri="{BB962C8B-B14F-4D97-AF65-F5344CB8AC3E}">
        <p14:creationId xmlns:p14="http://schemas.microsoft.com/office/powerpoint/2010/main" val="1824173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November 17 – February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4. Current and future recruitment time series and Geo mobility</a:t>
            </a:r>
          </a:p>
          <a:p>
            <a:pPr lvl="2"/>
            <a:r>
              <a:rPr lang="en-GB" dirty="0"/>
              <a:t> I would like to have a picture of the percentages of students living in less connected areas (PTAL) and the relationship with their drop out rates. It would be interesting to be able to compare this information by Term Time </a:t>
            </a:r>
            <a:r>
              <a:rPr lang="en-GB" dirty="0" err="1"/>
              <a:t>Accomodation</a:t>
            </a:r>
            <a:r>
              <a:rPr lang="en-GB" dirty="0"/>
              <a:t> codes </a:t>
            </a:r>
          </a:p>
          <a:p>
            <a:pPr lvl="2"/>
            <a:r>
              <a:rPr lang="en-GB" dirty="0"/>
              <a:t>As a: Dean I want to: Be able to determine the causes of students dropping out By: ascertaining whether areas with poor transport links drive a higher propensity to drop out So that: I can work with local authorities on transport arrangements or with estates re accommodation plans</a:t>
            </a:r>
          </a:p>
        </p:txBody>
      </p:sp>
    </p:spTree>
    <p:extLst>
      <p:ext uri="{BB962C8B-B14F-4D97-AF65-F5344CB8AC3E}">
        <p14:creationId xmlns:p14="http://schemas.microsoft.com/office/powerpoint/2010/main" val="3142967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dirty="0">
                <a:solidFill>
                  <a:srgbClr val="458525"/>
                </a:solidFill>
                <a:ea typeface="+mj-ea"/>
                <a:cs typeface="+mj-cs"/>
              </a:rPr>
              <a:t>Teams and Themes f</a:t>
            </a:r>
            <a:r>
              <a:rPr lang="en-GB" sz="4000" dirty="0">
                <a:solidFill>
                  <a:srgbClr val="458525"/>
                </a:solidFill>
              </a:rPr>
              <a:t>or proof of concept generation </a:t>
            </a:r>
            <a:r>
              <a:rPr lang="en-GB" sz="4000" dirty="0">
                <a:solidFill>
                  <a:srgbClr val="458525"/>
                </a:solidFill>
                <a:ea typeface="+mj-ea"/>
                <a:cs typeface="+mj-cs"/>
              </a:rPr>
              <a:t>starting 7 February 2018 </a:t>
            </a:r>
            <a:endParaRPr lang="en-GB" sz="4000" dirty="0">
              <a:solidFill>
                <a:srgbClr val="FF0000"/>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347726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a:t>Teams and Themes starting 7 February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r>
              <a:rPr lang="en-GB" dirty="0"/>
              <a:t>Five teams covering</a:t>
            </a:r>
          </a:p>
          <a:p>
            <a:pPr lvl="1"/>
            <a:r>
              <a:rPr lang="en-GB" dirty="0"/>
              <a:t>Opportunities to enhance PG experience with a focus on Admissions </a:t>
            </a:r>
          </a:p>
          <a:p>
            <a:pPr lvl="1"/>
            <a:r>
              <a:rPr lang="en-GB" dirty="0"/>
              <a:t> A Level/equivalent take-up trends and applicant quality</a:t>
            </a:r>
          </a:p>
          <a:p>
            <a:pPr lvl="1"/>
            <a:r>
              <a:rPr lang="en-GB" dirty="0"/>
              <a:t>BME filter on value added – differential value-added qualification outcomes</a:t>
            </a:r>
          </a:p>
          <a:p>
            <a:pPr lvl="1"/>
            <a:r>
              <a:rPr lang="en-GB" dirty="0"/>
              <a:t>An analytical exploration into time series trend of degree classifications awarded with emphasis on recent claims of grade inflation versus other possible explanations. </a:t>
            </a:r>
          </a:p>
          <a:p>
            <a:pPr lvl="1"/>
            <a:r>
              <a:rPr lang="en-GB" dirty="0"/>
              <a:t>Alternative Higher Education Providers</a:t>
            </a:r>
          </a:p>
          <a:p>
            <a:endParaRPr lang="en-GB" dirty="0"/>
          </a:p>
          <a:p>
            <a:endParaRPr lang="en-GB" dirty="0"/>
          </a:p>
        </p:txBody>
      </p:sp>
    </p:spTree>
    <p:extLst>
      <p:ext uri="{BB962C8B-B14F-4D97-AF65-F5344CB8AC3E}">
        <p14:creationId xmlns:p14="http://schemas.microsoft.com/office/powerpoint/2010/main" val="11955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Opportunities to enhance Postgraduate (PG) experience with a focus on Admissions</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92500" lnSpcReduction="20000"/>
          </a:bodyPr>
          <a:lstStyle/>
          <a:p>
            <a:pPr marL="457200" lvl="1" indent="0">
              <a:buNone/>
            </a:pPr>
            <a:r>
              <a:rPr lang="en-US" dirty="0"/>
              <a:t>Current situation identified re PG Admissions – there is a lot of information available for undergraduates (UGs) but not on </a:t>
            </a:r>
            <a:r>
              <a:rPr lang="en-US" dirty="0" err="1"/>
              <a:t>PGs.</a:t>
            </a:r>
            <a:r>
              <a:rPr lang="en-US" dirty="0"/>
              <a:t>  </a:t>
            </a:r>
            <a:endParaRPr lang="en-GB" dirty="0"/>
          </a:p>
          <a:p>
            <a:pPr lvl="1"/>
            <a:r>
              <a:rPr lang="en-US" dirty="0"/>
              <a:t>Why does this matter?  </a:t>
            </a:r>
            <a:endParaRPr lang="en-GB" dirty="0"/>
          </a:p>
          <a:p>
            <a:pPr lvl="2"/>
            <a:r>
              <a:rPr lang="en-US" dirty="0"/>
              <a:t>VCs / Senior Management are often making PG decisions in a vacuum.  </a:t>
            </a:r>
            <a:endParaRPr lang="en-GB" dirty="0"/>
          </a:p>
          <a:p>
            <a:pPr lvl="2"/>
            <a:r>
              <a:rPr lang="en-US" dirty="0"/>
              <a:t>Admissions find planning for load harder.  </a:t>
            </a:r>
            <a:endParaRPr lang="en-GB" dirty="0"/>
          </a:p>
          <a:p>
            <a:pPr lvl="2"/>
            <a:r>
              <a:rPr lang="en-US" dirty="0" err="1"/>
              <a:t>Maximising</a:t>
            </a:r>
            <a:r>
              <a:rPr lang="en-US" dirty="0"/>
              <a:t> intake is difficult.  </a:t>
            </a:r>
            <a:endParaRPr lang="en-GB" dirty="0"/>
          </a:p>
          <a:p>
            <a:pPr lvl="2"/>
            <a:r>
              <a:rPr lang="en-US" dirty="0"/>
              <a:t>Early intervention for problem scenarios is difficult - Collapse in markets - Course attractiveness - Local vs global.  </a:t>
            </a:r>
            <a:endParaRPr lang="en-GB" dirty="0"/>
          </a:p>
          <a:p>
            <a:pPr lvl="1"/>
            <a:r>
              <a:rPr lang="en-US" dirty="0"/>
              <a:t>What would we like: </a:t>
            </a:r>
            <a:endParaRPr lang="en-GB" dirty="0"/>
          </a:p>
          <a:p>
            <a:pPr lvl="2"/>
            <a:r>
              <a:rPr lang="en-US" dirty="0"/>
              <a:t>Simple in-cycle information sharing about applications and offers.</a:t>
            </a:r>
            <a:endParaRPr lang="en-GB" dirty="0"/>
          </a:p>
          <a:p>
            <a:pPr lvl="2"/>
            <a:r>
              <a:rPr lang="en-US" dirty="0"/>
              <a:t>Spreadsheet upload.  </a:t>
            </a:r>
            <a:endParaRPr lang="en-GB" dirty="0"/>
          </a:p>
          <a:p>
            <a:pPr lvl="2"/>
            <a:r>
              <a:rPr lang="en-US" dirty="0"/>
              <a:t>Graphs / tables for analysis.  </a:t>
            </a:r>
            <a:endParaRPr lang="en-GB" dirty="0"/>
          </a:p>
          <a:p>
            <a:pPr lvl="2"/>
            <a:r>
              <a:rPr lang="en-US" dirty="0"/>
              <a:t>Local vs National position.</a:t>
            </a:r>
            <a:endParaRPr lang="en-GB" dirty="0"/>
          </a:p>
          <a:p>
            <a:pPr lvl="1"/>
            <a:r>
              <a:rPr lang="en-US" dirty="0"/>
              <a:t> In an ideal world: Fee status breakdown (Home, EU, Overseas). Competitor basket comparison. Subject area grouping.</a:t>
            </a:r>
            <a:endParaRPr lang="en-GB" dirty="0"/>
          </a:p>
        </p:txBody>
      </p:sp>
    </p:spTree>
    <p:extLst>
      <p:ext uri="{BB962C8B-B14F-4D97-AF65-F5344CB8AC3E}">
        <p14:creationId xmlns:p14="http://schemas.microsoft.com/office/powerpoint/2010/main" val="188183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Opportunities to enhance Postgraduate (PG) experience with a focus on Admissions</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70000" lnSpcReduction="20000"/>
          </a:bodyPr>
          <a:lstStyle/>
          <a:p>
            <a:pPr lvl="1"/>
            <a:r>
              <a:rPr lang="en-US" dirty="0"/>
              <a:t>Strategic Advisory Group Champion – Shabana Akhtar</a:t>
            </a:r>
          </a:p>
          <a:p>
            <a:pPr lvl="2"/>
            <a:r>
              <a:rPr lang="en-US" dirty="0"/>
              <a:t>With expert input from Marcus Phillips (Sheffield)  </a:t>
            </a:r>
            <a:endParaRPr lang="en-GB" dirty="0"/>
          </a:p>
          <a:p>
            <a:pPr lvl="1"/>
            <a:r>
              <a:rPr lang="en-US" dirty="0"/>
              <a:t>User stories:</a:t>
            </a:r>
          </a:p>
          <a:p>
            <a:pPr lvl="2"/>
            <a:r>
              <a:rPr lang="en-GB" b="1" dirty="0"/>
              <a:t>As a: </a:t>
            </a:r>
            <a:r>
              <a:rPr lang="en-GB" dirty="0"/>
              <a:t>Departmental / Admissions Manager.</a:t>
            </a:r>
          </a:p>
          <a:p>
            <a:pPr lvl="2"/>
            <a:r>
              <a:rPr lang="en-GB" b="1" dirty="0"/>
              <a:t>When: </a:t>
            </a:r>
            <a:r>
              <a:rPr lang="en-GB" dirty="0"/>
              <a:t>Assessing recruitment and admissions position and actions</a:t>
            </a:r>
          </a:p>
          <a:p>
            <a:pPr lvl="2"/>
            <a:r>
              <a:rPr lang="en-GB" b="1" dirty="0"/>
              <a:t>I want to: </a:t>
            </a:r>
            <a:r>
              <a:rPr lang="en-GB" dirty="0"/>
              <a:t>Know whether the patterns I see are similar for similar organisations / competitors</a:t>
            </a:r>
          </a:p>
          <a:p>
            <a:pPr lvl="2"/>
            <a:r>
              <a:rPr lang="en-GB" b="1" dirty="0"/>
              <a:t>So I can: </a:t>
            </a:r>
            <a:r>
              <a:rPr lang="en-GB" dirty="0"/>
              <a:t>Better predict load and understand which aspects may be under or beyond University control as well as assess the outcome of changes to practice / policies.</a:t>
            </a:r>
          </a:p>
          <a:p>
            <a:pPr lvl="2"/>
            <a:endParaRPr lang="en-GB" dirty="0"/>
          </a:p>
          <a:p>
            <a:pPr lvl="2"/>
            <a:r>
              <a:rPr lang="en-GB" b="1" dirty="0"/>
              <a:t>As a: </a:t>
            </a:r>
            <a:r>
              <a:rPr lang="en-GB" dirty="0"/>
              <a:t>University / Faculty Senior Manager.</a:t>
            </a:r>
          </a:p>
          <a:p>
            <a:pPr lvl="2"/>
            <a:r>
              <a:rPr lang="en-GB" b="1" dirty="0"/>
              <a:t>When: </a:t>
            </a:r>
            <a:r>
              <a:rPr lang="en-GB" dirty="0"/>
              <a:t>Predicting future intake / income and deciding strategy</a:t>
            </a:r>
          </a:p>
          <a:p>
            <a:pPr lvl="2"/>
            <a:r>
              <a:rPr lang="en-GB" b="1" dirty="0"/>
              <a:t>I want to:  </a:t>
            </a:r>
            <a:r>
              <a:rPr lang="en-GB" dirty="0"/>
              <a:t>Know how my institution's experience compares to the wider sector.</a:t>
            </a:r>
          </a:p>
          <a:p>
            <a:pPr lvl="2"/>
            <a:r>
              <a:rPr lang="en-GB" b="1" dirty="0"/>
              <a:t>So I can: </a:t>
            </a:r>
            <a:r>
              <a:rPr lang="en-GB" dirty="0"/>
              <a:t>See which trends are local and which national / international and therefore better predict the intake and income to the institution and decide on appropriate future strategies.</a:t>
            </a:r>
            <a:endParaRPr lang="en-US" dirty="0"/>
          </a:p>
          <a:p>
            <a:pPr lvl="1"/>
            <a:r>
              <a:rPr lang="en-GB" dirty="0"/>
              <a:t>Data: </a:t>
            </a:r>
          </a:p>
          <a:p>
            <a:pPr lvl="2"/>
            <a:r>
              <a:rPr lang="en-GB" dirty="0"/>
              <a:t>Russell Group PG Admissions Group, HESA: Student Other: UCAS, PTES, PRES, Research Grants. </a:t>
            </a:r>
          </a:p>
          <a:p>
            <a:pPr lvl="2"/>
            <a:r>
              <a:rPr lang="en-GB" dirty="0"/>
              <a:t>Team to identify any gaps in the data collected. </a:t>
            </a:r>
          </a:p>
          <a:p>
            <a:pPr lvl="2"/>
            <a:r>
              <a:rPr lang="en-GB" dirty="0"/>
              <a:t>Potential for new institutional data collection required (however for these purposes team’s efforts should be focussed on proof of concept dashboards)</a:t>
            </a:r>
          </a:p>
          <a:p>
            <a:pPr lvl="2"/>
            <a:endParaRPr lang="en-GB" dirty="0"/>
          </a:p>
          <a:p>
            <a:pPr lvl="1"/>
            <a:endParaRPr lang="en-GB" dirty="0"/>
          </a:p>
        </p:txBody>
      </p:sp>
    </p:spTree>
    <p:extLst>
      <p:ext uri="{BB962C8B-B14F-4D97-AF65-F5344CB8AC3E}">
        <p14:creationId xmlns:p14="http://schemas.microsoft.com/office/powerpoint/2010/main" val="1097398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Opportunities to enhance Postgraduate (PG) experience with a focus on Admissions</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lnSpcReduction="10000"/>
          </a:bodyPr>
          <a:lstStyle/>
          <a:p>
            <a:pPr lvl="1"/>
            <a:r>
              <a:rPr lang="en-US"/>
              <a:t>Strategic Advisory Group Champion – Shabana Akhtar</a:t>
            </a:r>
          </a:p>
          <a:p>
            <a:pPr lvl="2"/>
            <a:r>
              <a:rPr lang="en-US"/>
              <a:t>With expert input from Marcus Phillips (Sheffield)  </a:t>
            </a:r>
            <a:endParaRPr lang="en-GB"/>
          </a:p>
          <a:p>
            <a:pPr lvl="1"/>
            <a:r>
              <a:rPr lang="en-US"/>
              <a:t>User stories – to be developed. </a:t>
            </a:r>
          </a:p>
          <a:p>
            <a:pPr lvl="2"/>
            <a:r>
              <a:rPr lang="en-GB"/>
              <a:t>Marcus Phillips is well placed to know the data that would be needed to satisfy the need and the key areas the sector would be interested in knowing about. </a:t>
            </a:r>
          </a:p>
          <a:p>
            <a:pPr lvl="1"/>
            <a:r>
              <a:rPr lang="en-GB"/>
              <a:t>Data: </a:t>
            </a:r>
          </a:p>
          <a:p>
            <a:pPr lvl="2"/>
            <a:r>
              <a:rPr lang="en-GB"/>
              <a:t>Russell Group PG Admissions Group, HESA: Student Other: UCAS, PTES, PRES, Research Grants. </a:t>
            </a:r>
          </a:p>
          <a:p>
            <a:pPr lvl="2"/>
            <a:r>
              <a:rPr lang="en-GB"/>
              <a:t>Team to identify any gaps in the data collected. </a:t>
            </a:r>
          </a:p>
          <a:p>
            <a:pPr lvl="2"/>
            <a:r>
              <a:rPr lang="en-GB"/>
              <a:t>Potential for new institutional data collection required (however for these purposes team’s efforts should be focussed on proof of concept dashboards)</a:t>
            </a:r>
          </a:p>
          <a:p>
            <a:pPr lvl="2"/>
            <a:endParaRPr lang="en-GB"/>
          </a:p>
          <a:p>
            <a:pPr lvl="1"/>
            <a:endParaRPr lang="en-GB"/>
          </a:p>
        </p:txBody>
      </p:sp>
    </p:spTree>
    <p:extLst>
      <p:ext uri="{BB962C8B-B14F-4D97-AF65-F5344CB8AC3E}">
        <p14:creationId xmlns:p14="http://schemas.microsoft.com/office/powerpoint/2010/main" val="3853909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A Level/equivalent take-up trends and applicant quality</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r>
              <a:rPr lang="en-GB" dirty="0"/>
              <a:t>A level subjects - map to university applications by subject. School leavers qualifications. </a:t>
            </a:r>
            <a:endParaRPr lang="en-US" dirty="0"/>
          </a:p>
          <a:p>
            <a:pPr lvl="1"/>
            <a:r>
              <a:rPr lang="en-GB"/>
              <a:t>A ‘public</a:t>
            </a:r>
            <a:r>
              <a:rPr lang="en-GB" dirty="0"/>
              <a:t> data’ explorer, could also get data from HESA student record (tariff score).</a:t>
            </a:r>
          </a:p>
          <a:p>
            <a:r>
              <a:rPr lang="en-US" dirty="0"/>
              <a:t>Strategic Advisory Group Champion – James Jackson</a:t>
            </a:r>
          </a:p>
          <a:p>
            <a:r>
              <a:rPr lang="en-GB" dirty="0"/>
              <a:t>Data sources: </a:t>
            </a:r>
          </a:p>
          <a:p>
            <a:pPr lvl="1"/>
            <a:r>
              <a:rPr lang="en-GB" dirty="0"/>
              <a:t>HESA has a wide range of data to support this theme, including Student record and tariff score.  </a:t>
            </a:r>
          </a:p>
          <a:p>
            <a:pPr lvl="1"/>
            <a:r>
              <a:rPr lang="en-GB" dirty="0"/>
              <a:t>Other: UCAS, </a:t>
            </a:r>
            <a:r>
              <a:rPr lang="en-GB" dirty="0" err="1"/>
              <a:t>DfE</a:t>
            </a:r>
            <a:r>
              <a:rPr lang="en-GB" dirty="0"/>
              <a:t>. </a:t>
            </a:r>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4873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746" y="1778611"/>
            <a:ext cx="10837377" cy="4610466"/>
          </a:xfrm>
        </p:spPr>
        <p:txBody>
          <a:bodyPr>
            <a:normAutofit/>
          </a:bodyPr>
          <a:lstStyle/>
          <a:p>
            <a:pPr marL="0" indent="0">
              <a:buNone/>
            </a:pPr>
            <a:r>
              <a:rPr lang="en-GB" dirty="0"/>
              <a:t>Analytics Labs and Community Dashboards are enabling participating members to:</a:t>
            </a:r>
          </a:p>
          <a:p>
            <a:pPr lvl="0"/>
            <a:r>
              <a:rPr lang="en-GB" dirty="0"/>
              <a:t>Access and analyse a growing portfolio of quality assured data dashboards </a:t>
            </a:r>
          </a:p>
          <a:p>
            <a:pPr lvl="0"/>
            <a:r>
              <a:rPr lang="en-GB" dirty="0"/>
              <a:t>Review comparative data from quality sources</a:t>
            </a:r>
          </a:p>
          <a:p>
            <a:pPr lvl="0"/>
            <a:r>
              <a:rPr lang="en-GB" dirty="0"/>
              <a:t>Compare their own performance with that of peer organisations</a:t>
            </a:r>
          </a:p>
          <a:p>
            <a:pPr lvl="0"/>
            <a:r>
              <a:rPr lang="en-GB" dirty="0"/>
              <a:t>Identify new trends and gain fresh insights</a:t>
            </a:r>
          </a:p>
          <a:p>
            <a:pPr lvl="0"/>
            <a:r>
              <a:rPr lang="en-GB" dirty="0"/>
              <a:t>Plan for future scenarios and assess risk</a:t>
            </a:r>
          </a:p>
          <a:p>
            <a:pPr marL="0" indent="0">
              <a:lnSpc>
                <a:spcPct val="110000"/>
              </a:lnSpc>
              <a:buNone/>
            </a:pPr>
            <a:endParaRPr lang="en-GB" sz="8600" dirty="0"/>
          </a:p>
          <a:p>
            <a:pPr marL="0" indent="0">
              <a:lnSpc>
                <a:spcPct val="110000"/>
              </a:lnSpc>
              <a:buNone/>
            </a:pPr>
            <a:endParaRPr lang="en-GB" sz="8600" dirty="0"/>
          </a:p>
          <a:p>
            <a:pPr marL="0" lvl="0" indent="0">
              <a:buNone/>
            </a:pPr>
            <a:endParaRPr lang="en-GB" dirty="0"/>
          </a:p>
        </p:txBody>
      </p:sp>
      <p:sp>
        <p:nvSpPr>
          <p:cNvPr id="3" name="Title 2"/>
          <p:cNvSpPr>
            <a:spLocks noGrp="1"/>
          </p:cNvSpPr>
          <p:nvPr>
            <p:ph type="title"/>
          </p:nvPr>
        </p:nvSpPr>
        <p:spPr/>
        <p:txBody>
          <a:bodyPr/>
          <a:lstStyle/>
          <a:p>
            <a:r>
              <a:rPr lang="en-GB" dirty="0"/>
              <a:t>A </a:t>
            </a:r>
            <a:r>
              <a:rPr lang="en-GB" dirty="0" err="1"/>
              <a:t>Jisc</a:t>
            </a:r>
            <a:r>
              <a:rPr lang="en-GB" dirty="0"/>
              <a:t> / HESA collaboration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92" y="-1"/>
            <a:ext cx="2084596" cy="710137"/>
          </a:xfrm>
          <a:prstGeom prst="rect">
            <a:avLst/>
          </a:prstGeom>
        </p:spPr>
      </p:pic>
    </p:spTree>
    <p:extLst>
      <p:ext uri="{BB962C8B-B14F-4D97-AF65-F5344CB8AC3E}">
        <p14:creationId xmlns:p14="http://schemas.microsoft.com/office/powerpoint/2010/main" val="2102623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A Level/equivalent take-up trends and applicant quality</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85000" lnSpcReduction="10000"/>
          </a:bodyPr>
          <a:lstStyle/>
          <a:p>
            <a:r>
              <a:rPr lang="en-US"/>
              <a:t> </a:t>
            </a:r>
            <a:r>
              <a:rPr lang="en-GB"/>
              <a:t>User story 1:</a:t>
            </a:r>
          </a:p>
          <a:p>
            <a:pPr lvl="1"/>
            <a:r>
              <a:rPr lang="en-GB"/>
              <a:t>As a: Faculty / School / Programme Manager.  </a:t>
            </a:r>
          </a:p>
          <a:p>
            <a:pPr lvl="1"/>
            <a:r>
              <a:rPr lang="en-GB"/>
              <a:t>When: assessing which A-level / equivalent subjects to offer. </a:t>
            </a:r>
          </a:p>
          <a:p>
            <a:pPr lvl="1"/>
            <a:r>
              <a:rPr lang="en-GB"/>
              <a:t>I want to: know which subjects are pre-requisites for university admission.  </a:t>
            </a:r>
          </a:p>
          <a:p>
            <a:pPr lvl="1"/>
            <a:r>
              <a:rPr lang="en-GB"/>
              <a:t>So I can: understand the viability of our offering</a:t>
            </a:r>
          </a:p>
          <a:p>
            <a:pPr lvl="1"/>
            <a:r>
              <a:rPr lang="en-GB"/>
              <a:t>Data sources for this user story: </a:t>
            </a:r>
            <a:r>
              <a:rPr lang="en-GB" err="1"/>
              <a:t>Edubase</a:t>
            </a:r>
            <a:r>
              <a:rPr lang="en-GB"/>
              <a:t>, </a:t>
            </a:r>
            <a:r>
              <a:rPr lang="en-GB" err="1"/>
              <a:t>DfE</a:t>
            </a:r>
            <a:r>
              <a:rPr lang="en-GB"/>
              <a:t> (A-level attainment), UCAS.</a:t>
            </a:r>
          </a:p>
          <a:p>
            <a:r>
              <a:rPr lang="en-GB"/>
              <a:t>User story 2: </a:t>
            </a:r>
          </a:p>
          <a:p>
            <a:pPr lvl="1"/>
            <a:r>
              <a:rPr lang="en-GB"/>
              <a:t>As a: Recruiter/Programme Manager.  </a:t>
            </a:r>
          </a:p>
          <a:p>
            <a:pPr lvl="1"/>
            <a:r>
              <a:rPr lang="en-GB"/>
              <a:t>When: formulating our recruitment &amp; marketing strategy.   </a:t>
            </a:r>
          </a:p>
          <a:p>
            <a:pPr lvl="1"/>
            <a:r>
              <a:rPr lang="en-GB"/>
              <a:t>I want to: understand which A-level (equivalent) subjects are on offer in secondary schools (and the quality of attainment) of potential applicants.  </a:t>
            </a:r>
          </a:p>
          <a:p>
            <a:pPr lvl="1"/>
            <a:r>
              <a:rPr lang="en-GB"/>
              <a:t>So I can: assess the pipeline and influence our recruitment strategy.</a:t>
            </a:r>
          </a:p>
          <a:p>
            <a:pPr lvl="1"/>
            <a:r>
              <a:rPr lang="en-GB"/>
              <a:t>Data sources for this user story: </a:t>
            </a:r>
            <a:r>
              <a:rPr lang="en-GB" err="1"/>
              <a:t>Edubase</a:t>
            </a:r>
            <a:r>
              <a:rPr lang="en-GB"/>
              <a:t>, </a:t>
            </a:r>
            <a:r>
              <a:rPr lang="en-GB" err="1"/>
              <a:t>DfE</a:t>
            </a:r>
            <a:r>
              <a:rPr lang="en-GB"/>
              <a:t>, </a:t>
            </a:r>
            <a:r>
              <a:rPr lang="en-GB" err="1"/>
              <a:t>ScotGov</a:t>
            </a:r>
            <a:r>
              <a:rPr lang="en-GB"/>
              <a:t>, HESA, UCAS.</a:t>
            </a:r>
          </a:p>
          <a:p>
            <a:pPr lvl="1"/>
            <a:endParaRPr lang="en-GB"/>
          </a:p>
        </p:txBody>
      </p:sp>
    </p:spTree>
    <p:extLst>
      <p:ext uri="{BB962C8B-B14F-4D97-AF65-F5344CB8AC3E}">
        <p14:creationId xmlns:p14="http://schemas.microsoft.com/office/powerpoint/2010/main" val="3987652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BME filter on value added – differential value-added qualification outcomes</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92500" lnSpcReduction="10000"/>
          </a:bodyPr>
          <a:lstStyle/>
          <a:p>
            <a:r>
              <a:rPr lang="en-GB"/>
              <a:t>Very complex, many variables. HEFCE have done a lot of work in this area. Differential outcomes and value added. </a:t>
            </a:r>
          </a:p>
          <a:p>
            <a:pPr lvl="1"/>
            <a:r>
              <a:rPr lang="en-GB"/>
              <a:t>Would be enhanced by adding Widening Participation indicators such as IMD, Prior parental education &amp; SEC. </a:t>
            </a:r>
          </a:p>
          <a:p>
            <a:pPr lvl="1"/>
            <a:r>
              <a:rPr lang="en-GB"/>
              <a:t>Potential to load into Learning Analytics Apps.</a:t>
            </a:r>
          </a:p>
          <a:p>
            <a:r>
              <a:rPr lang="en-GB"/>
              <a:t>Suggested approach: </a:t>
            </a:r>
          </a:p>
          <a:p>
            <a:pPr lvl="1"/>
            <a:r>
              <a:rPr lang="en-GB"/>
              <a:t>Look at degree outcomes by entry qualifications. This would save HEIs trying to recreate the Guardian value-added score, then break down by further characteristics like BAME and WP indicators etc. </a:t>
            </a:r>
          </a:p>
          <a:p>
            <a:pPr lvl="1"/>
            <a:r>
              <a:rPr lang="en-GB"/>
              <a:t>BAME as the primary characteristic and ability to assess at TEF subject level (as TEF is also collecting degree outcomes data over 10 years, but NOT currently contextualized by entry qualifications).</a:t>
            </a:r>
          </a:p>
          <a:p>
            <a:pPr lvl="1"/>
            <a:endParaRPr lang="en-GB"/>
          </a:p>
        </p:txBody>
      </p:sp>
    </p:spTree>
    <p:extLst>
      <p:ext uri="{BB962C8B-B14F-4D97-AF65-F5344CB8AC3E}">
        <p14:creationId xmlns:p14="http://schemas.microsoft.com/office/powerpoint/2010/main" val="96846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fontScale="90000"/>
          </a:bodyPr>
          <a:lstStyle/>
          <a:p>
            <a:r>
              <a:rPr lang="en-GB"/>
              <a:t>Theme: BME filter on value added – differential value-added qualification outcomes</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92500" lnSpcReduction="20000"/>
          </a:bodyPr>
          <a:lstStyle/>
          <a:p>
            <a:pPr lvl="1"/>
            <a:r>
              <a:rPr lang="en-US"/>
              <a:t>Strategic Advisory Group Champion – Julie Leeming</a:t>
            </a:r>
          </a:p>
          <a:p>
            <a:pPr lvl="2"/>
            <a:r>
              <a:rPr lang="en-US"/>
              <a:t>Additional expertise from Rebecca Finlayson of HEFCE </a:t>
            </a:r>
          </a:p>
          <a:p>
            <a:pPr lvl="2"/>
            <a:r>
              <a:rPr lang="en-US"/>
              <a:t>Also interest from Equality Challenge Unit</a:t>
            </a:r>
          </a:p>
          <a:p>
            <a:pPr lvl="1"/>
            <a:r>
              <a:rPr lang="en-GB"/>
              <a:t>User story 1</a:t>
            </a:r>
          </a:p>
          <a:p>
            <a:pPr lvl="2"/>
            <a:r>
              <a:rPr lang="en-GB"/>
              <a:t>As a Senior Manager </a:t>
            </a:r>
          </a:p>
          <a:p>
            <a:pPr lvl="2"/>
            <a:r>
              <a:rPr lang="en-GB"/>
              <a:t>When assessing degree outcomes</a:t>
            </a:r>
          </a:p>
          <a:p>
            <a:pPr lvl="2"/>
            <a:r>
              <a:rPr lang="en-GB"/>
              <a:t>I want to monitor results of students from all backgrounds</a:t>
            </a:r>
          </a:p>
          <a:p>
            <a:pPr lvl="2"/>
            <a:r>
              <a:rPr lang="en-GB"/>
              <a:t>So I can be confident that all students are enabled to achieve a good degree classification</a:t>
            </a:r>
          </a:p>
          <a:p>
            <a:pPr lvl="1"/>
            <a:r>
              <a:rPr lang="en-GB"/>
              <a:t>User story 2</a:t>
            </a:r>
          </a:p>
          <a:p>
            <a:pPr lvl="2"/>
            <a:r>
              <a:rPr lang="en-GB"/>
              <a:t>As a Director of Planning</a:t>
            </a:r>
          </a:p>
          <a:p>
            <a:pPr lvl="2"/>
            <a:r>
              <a:rPr lang="en-GB"/>
              <a:t>I want to be able to monitor value-added outcomes  over time </a:t>
            </a:r>
          </a:p>
          <a:p>
            <a:pPr lvl="2"/>
            <a:r>
              <a:rPr lang="en-GB"/>
              <a:t>So I can assess if the BAME attainment gap is closing</a:t>
            </a:r>
          </a:p>
          <a:p>
            <a:pPr lvl="1"/>
            <a:r>
              <a:rPr lang="en-GB"/>
              <a:t>Data sources: can come entirely from HESA for value-added by BAME (and by subject)</a:t>
            </a:r>
          </a:p>
          <a:p>
            <a:pPr lvl="2"/>
            <a:endParaRPr lang="en-GB"/>
          </a:p>
          <a:p>
            <a:pPr lvl="1"/>
            <a:endParaRPr lang="en-GB"/>
          </a:p>
        </p:txBody>
      </p:sp>
    </p:spTree>
    <p:extLst>
      <p:ext uri="{BB962C8B-B14F-4D97-AF65-F5344CB8AC3E}">
        <p14:creationId xmlns:p14="http://schemas.microsoft.com/office/powerpoint/2010/main" val="1452966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7647" y="962025"/>
            <a:ext cx="10515600" cy="934849"/>
          </a:xfrm>
        </p:spPr>
        <p:txBody>
          <a:bodyPr anchor="ctr">
            <a:normAutofit fontScale="90000"/>
          </a:bodyPr>
          <a:lstStyle/>
          <a:p>
            <a:r>
              <a:rPr lang="en-GB"/>
              <a:t>Theme: An analytical exploration into time series trend of degree classifications awarded with emphasis on recent claims of grade inflation versus other possible explanations</a:t>
            </a:r>
          </a:p>
        </p:txBody>
      </p:sp>
      <p:sp>
        <p:nvSpPr>
          <p:cNvPr id="6" name="Content Placeholder 1"/>
          <p:cNvSpPr>
            <a:spLocks noGrp="1"/>
          </p:cNvSpPr>
          <p:nvPr>
            <p:ph idx="1"/>
          </p:nvPr>
        </p:nvSpPr>
        <p:spPr>
          <a:xfrm>
            <a:off x="705306" y="2181225"/>
            <a:ext cx="10089512" cy="4304648"/>
          </a:xfrm>
        </p:spPr>
        <p:txBody>
          <a:bodyPr vert="horz" lIns="91440" tIns="45720" rIns="91440" bIns="45720" rtlCol="0" anchor="t">
            <a:normAutofit lnSpcReduction="10000"/>
          </a:bodyPr>
          <a:lstStyle/>
          <a:p>
            <a:pPr lvl="1"/>
            <a:r>
              <a:rPr lang="en-GB" dirty="0"/>
              <a:t>Grade Inflation/Grade Improvement.  </a:t>
            </a:r>
          </a:p>
          <a:p>
            <a:pPr lvl="1"/>
            <a:r>
              <a:rPr lang="en-GB" dirty="0"/>
              <a:t>There is much debate in the media and in the UK Government about perceptions and suggestions of Grade Inflation in the sector. </a:t>
            </a:r>
          </a:p>
          <a:p>
            <a:pPr lvl="1"/>
            <a:r>
              <a:rPr lang="en-GB" dirty="0"/>
              <a:t>Some in the sector prefer to discuss the concept of Grade Improvement instead. </a:t>
            </a:r>
          </a:p>
          <a:p>
            <a:pPr lvl="1"/>
            <a:r>
              <a:rPr lang="en-GB" dirty="0"/>
              <a:t>Academic standards are becoming more regulated and this is a hot policy topic. </a:t>
            </a:r>
          </a:p>
          <a:p>
            <a:pPr lvl="1"/>
            <a:r>
              <a:rPr lang="en-GB" dirty="0"/>
              <a:t>Debate about given prior entry qualifications, academic achievement beyond what would (all things being equal) be learning gain and value added.</a:t>
            </a:r>
          </a:p>
          <a:p>
            <a:endParaRPr lang="en-GB" dirty="0"/>
          </a:p>
          <a:p>
            <a:endParaRPr lang="en-GB" dirty="0"/>
          </a:p>
        </p:txBody>
      </p:sp>
    </p:spTree>
    <p:extLst>
      <p:ext uri="{BB962C8B-B14F-4D97-AF65-F5344CB8AC3E}">
        <p14:creationId xmlns:p14="http://schemas.microsoft.com/office/powerpoint/2010/main" val="4148159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7647" y="962025"/>
            <a:ext cx="10515600" cy="934849"/>
          </a:xfrm>
        </p:spPr>
        <p:txBody>
          <a:bodyPr anchor="ctr">
            <a:normAutofit fontScale="90000"/>
          </a:bodyPr>
          <a:lstStyle/>
          <a:p>
            <a:r>
              <a:rPr lang="en-GB"/>
              <a:t>Theme: An analytical exploration into time series trend of degree classifications awarded with emphasis on recent claims of grade inflation versus other possible explanations</a:t>
            </a:r>
          </a:p>
        </p:txBody>
      </p:sp>
      <p:sp>
        <p:nvSpPr>
          <p:cNvPr id="6" name="Content Placeholder 1"/>
          <p:cNvSpPr>
            <a:spLocks noGrp="1"/>
          </p:cNvSpPr>
          <p:nvPr>
            <p:ph idx="1"/>
          </p:nvPr>
        </p:nvSpPr>
        <p:spPr>
          <a:xfrm>
            <a:off x="705306" y="2181225"/>
            <a:ext cx="10089512" cy="4304648"/>
          </a:xfrm>
        </p:spPr>
        <p:txBody>
          <a:bodyPr vert="horz" lIns="91440" tIns="45720" rIns="91440" bIns="45720" rtlCol="0" anchor="t">
            <a:normAutofit fontScale="92500" lnSpcReduction="20000"/>
          </a:bodyPr>
          <a:lstStyle/>
          <a:p>
            <a:pPr lvl="1"/>
            <a:r>
              <a:rPr lang="en-GB" dirty="0"/>
              <a:t>S</a:t>
            </a:r>
            <a:r>
              <a:rPr lang="en-US" dirty="0" err="1"/>
              <a:t>trategic</a:t>
            </a:r>
            <a:r>
              <a:rPr lang="en-US" dirty="0"/>
              <a:t> Advisory Group Champion – Laura Knox</a:t>
            </a:r>
          </a:p>
          <a:p>
            <a:pPr lvl="1"/>
            <a:r>
              <a:rPr lang="en-GB" dirty="0"/>
              <a:t>User story:</a:t>
            </a:r>
          </a:p>
          <a:p>
            <a:pPr lvl="2"/>
            <a:r>
              <a:rPr lang="en-GB" b="1" dirty="0"/>
              <a:t>As a planning officer. </a:t>
            </a:r>
            <a:r>
              <a:rPr lang="en-GB" dirty="0"/>
              <a:t> </a:t>
            </a:r>
          </a:p>
          <a:p>
            <a:pPr lvl="2"/>
            <a:r>
              <a:rPr lang="en-GB" b="1" dirty="0"/>
              <a:t>When </a:t>
            </a:r>
            <a:r>
              <a:rPr lang="en-GB" dirty="0"/>
              <a:t>monitoring and responding to suggestions of grade inflation.    </a:t>
            </a:r>
          </a:p>
          <a:p>
            <a:pPr lvl="2"/>
            <a:r>
              <a:rPr lang="en-GB" b="1" dirty="0"/>
              <a:t>I want to </a:t>
            </a:r>
            <a:r>
              <a:rPr lang="en-GB" dirty="0"/>
              <a:t>create and use robust algorithms for evidencing and understanding grade inflation/grade improvement.  </a:t>
            </a:r>
          </a:p>
          <a:p>
            <a:pPr lvl="3"/>
            <a:r>
              <a:rPr lang="en-GB" dirty="0"/>
              <a:t>Potentially creating institution benchmarks which would take into account the profile, subject mix, demographic of an institution to make the judgement fairer. </a:t>
            </a:r>
          </a:p>
          <a:p>
            <a:pPr lvl="2"/>
            <a:r>
              <a:rPr lang="en-GB" b="1" dirty="0"/>
              <a:t>So I can: </a:t>
            </a:r>
            <a:r>
              <a:rPr lang="en-GB" dirty="0"/>
              <a:t>Evidence the true rationale for perceived grade inflation.</a:t>
            </a:r>
          </a:p>
          <a:p>
            <a:pPr lvl="1"/>
            <a:r>
              <a:rPr lang="en-GB" dirty="0"/>
              <a:t>The aim would be to demonstrate the factors that could result in grade inflation or perhaps grade improvement (i.e. an increase in entry standards over the years) etc.</a:t>
            </a:r>
          </a:p>
          <a:p>
            <a:pPr lvl="1"/>
            <a:r>
              <a:rPr lang="en-GB" dirty="0"/>
              <a:t>Data sources: HESA: Student, DLHE Other: UCAS tariff.  Learning Analytics pilot?</a:t>
            </a:r>
          </a:p>
          <a:p>
            <a:endParaRPr lang="en-GB" dirty="0"/>
          </a:p>
          <a:p>
            <a:endParaRPr lang="en-GB" dirty="0"/>
          </a:p>
        </p:txBody>
      </p:sp>
    </p:spTree>
    <p:extLst>
      <p:ext uri="{BB962C8B-B14F-4D97-AF65-F5344CB8AC3E}">
        <p14:creationId xmlns:p14="http://schemas.microsoft.com/office/powerpoint/2010/main" val="3474768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dirty="0">
                <a:solidFill>
                  <a:srgbClr val="458525"/>
                </a:solidFill>
                <a:ea typeface="+mj-ea"/>
                <a:cs typeface="+mj-cs"/>
              </a:rPr>
              <a:t>Teams and Themes f</a:t>
            </a:r>
            <a:r>
              <a:rPr lang="en-GB" sz="4000" dirty="0">
                <a:solidFill>
                  <a:srgbClr val="458525"/>
                </a:solidFill>
              </a:rPr>
              <a:t>or proof of concept generation </a:t>
            </a:r>
            <a:r>
              <a:rPr lang="en-GB" sz="4000" dirty="0">
                <a:solidFill>
                  <a:srgbClr val="458525"/>
                </a:solidFill>
                <a:ea typeface="+mj-ea"/>
                <a:cs typeface="+mj-cs"/>
              </a:rPr>
              <a:t>May 2018 – August2018</a:t>
            </a:r>
            <a:endParaRPr lang="en-GB" sz="4000" dirty="0">
              <a:solidFill>
                <a:srgbClr val="FF0000"/>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1402131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May 18 – August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1. KEF</a:t>
            </a:r>
          </a:p>
          <a:p>
            <a:pPr lvl="2"/>
            <a:r>
              <a:rPr lang="en-GB" dirty="0"/>
              <a:t> With HEFCE KEF Technical Advisory Group</a:t>
            </a:r>
          </a:p>
          <a:p>
            <a:pPr lvl="2"/>
            <a:r>
              <a:rPr lang="en-GB" dirty="0"/>
              <a:t>As a PVC for Enterprise and Engagement. When: Reviewing potential strategic initiatives for knowledge exchange. I want to: be able to review current measures of activity against the sector. So I can benchmark current performance and prioritise future activity. </a:t>
            </a:r>
          </a:p>
          <a:p>
            <a:pPr lvl="2"/>
            <a:r>
              <a:rPr lang="en-GB" dirty="0"/>
              <a:t>With HEFCE KEF Technical advisory Group</a:t>
            </a:r>
          </a:p>
        </p:txBody>
      </p:sp>
    </p:spTree>
    <p:extLst>
      <p:ext uri="{BB962C8B-B14F-4D97-AF65-F5344CB8AC3E}">
        <p14:creationId xmlns:p14="http://schemas.microsoft.com/office/powerpoint/2010/main" val="1654962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May 18 – August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2. Student residencies, local economy and student population impact, city use, Grenfell requirements etc</a:t>
            </a:r>
          </a:p>
          <a:p>
            <a:pPr lvl="2"/>
            <a:r>
              <a:rPr lang="en-GB" dirty="0"/>
              <a:t>as a: strategic planner/director of estates when planning student numbers and/or accommodation. - I want to understand the impact on the local area of student accommodation and potential new build, understand the impact of student numbers on the local resident and/or workday population at present and in future (taking into account potential student number growth and forecast local population growth), on working and non-working days and in and out of term time. - so I can plan student numbers and accommodation in a sustainable fashion and collaborate effectively with local authorities and community representatives. </a:t>
            </a:r>
          </a:p>
        </p:txBody>
      </p:sp>
    </p:spTree>
    <p:extLst>
      <p:ext uri="{BB962C8B-B14F-4D97-AF65-F5344CB8AC3E}">
        <p14:creationId xmlns:p14="http://schemas.microsoft.com/office/powerpoint/2010/main" val="2739098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May 18 – August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2. Student residencies, local economy and student population impact, city use, Grenfell requirements etc</a:t>
            </a:r>
          </a:p>
          <a:p>
            <a:pPr lvl="2"/>
            <a:r>
              <a:rPr lang="en-GB" dirty="0"/>
              <a:t>Student numbers and accommodation.  - as a: strategic planner/director of estates/etc.- when planning student numbers and/or accommodation. - I want to understand the impact on the local area of student accommodation and potential new build, understand the impact of student numbers on the local resident and/or workday population at present and in future (taking into account potential student number growth and forecast local population growth), on working and non-working days and in and out of term time. - so I can plan student numbers and accommodation in a sustainable fashion and collaborate effectively with local authorities and community representatives. </a:t>
            </a:r>
          </a:p>
        </p:txBody>
      </p:sp>
    </p:spTree>
    <p:extLst>
      <p:ext uri="{BB962C8B-B14F-4D97-AF65-F5344CB8AC3E}">
        <p14:creationId xmlns:p14="http://schemas.microsoft.com/office/powerpoint/2010/main" val="118178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May 18 – August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a:bodyPr>
          <a:lstStyle/>
          <a:p>
            <a:pPr marL="0" indent="0">
              <a:buNone/>
            </a:pPr>
            <a:r>
              <a:rPr lang="en-GB" dirty="0"/>
              <a:t>2. Student residencies, local economy and student population impact, city use, Grenfell requirements etc</a:t>
            </a:r>
          </a:p>
          <a:p>
            <a:pPr lvl="2"/>
            <a:r>
              <a:rPr lang="en-GB" dirty="0"/>
              <a:t>Capital Investment Framework metrics and productivity as a Director of Estates.  I want to understand the relation between CIF metrics, other estates data and London Economics financial analysis (on the one hand) and the NSS, learning analytics and staff engagement on the other hand.</a:t>
            </a:r>
          </a:p>
          <a:p>
            <a:pPr lvl="2"/>
            <a:r>
              <a:rPr lang="en-GB" dirty="0"/>
              <a:t>As a planning or HR decision-maker. when: strategically planning for the future. I want to: get better data and insight on use of space by type, and trends, and how efficiently teaching space is used, as well as to audit and validate attendance / completion /and understand how these link to learning styles and student satisfaction. so I can increase space utilization, efficiency and make sure these are taken into account when planning university student and staff growth </a:t>
            </a:r>
          </a:p>
        </p:txBody>
      </p:sp>
    </p:spTree>
    <p:extLst>
      <p:ext uri="{BB962C8B-B14F-4D97-AF65-F5344CB8AC3E}">
        <p14:creationId xmlns:p14="http://schemas.microsoft.com/office/powerpoint/2010/main" val="418088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07296"/>
            <a:ext cx="10058400" cy="4643407"/>
          </a:xfrm>
          <a:prstGeom prst="rect">
            <a:avLst/>
          </a:prstGeom>
        </p:spPr>
      </p:pic>
    </p:spTree>
    <p:extLst>
      <p:ext uri="{BB962C8B-B14F-4D97-AF65-F5344CB8AC3E}">
        <p14:creationId xmlns:p14="http://schemas.microsoft.com/office/powerpoint/2010/main" val="4290200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May 18 – August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92500" lnSpcReduction="10000"/>
          </a:bodyPr>
          <a:lstStyle/>
          <a:p>
            <a:pPr marL="0" indent="0">
              <a:buNone/>
            </a:pPr>
            <a:r>
              <a:rPr lang="en-GB" dirty="0"/>
              <a:t>3. REF 2021 planning</a:t>
            </a:r>
          </a:p>
          <a:p>
            <a:pPr lvl="2"/>
            <a:r>
              <a:rPr lang="en-GB" dirty="0"/>
              <a:t>As a REF Manager when preparing for REF I Want to track the profile of my REF-eligible population (e.g. age, gender, ECR status) over time, by </a:t>
            </a:r>
            <a:r>
              <a:rPr lang="en-GB" dirty="0" err="1"/>
              <a:t>UoA</a:t>
            </a:r>
            <a:r>
              <a:rPr lang="en-GB" dirty="0"/>
              <a:t>, and consider my research environment (e.g. PhD completion timing and behaviours); ideally looking at time series information taking me back to REF 2014, and allowing a degree of benchmarking against the sector/ subject-specific comparator groups of my choice.  So I can: estimate potential performance, make decisions about recruitment and target support effectively. </a:t>
            </a:r>
          </a:p>
          <a:p>
            <a:pPr lvl="2"/>
            <a:r>
              <a:rPr lang="en-GB" dirty="0"/>
              <a:t>As an: Academic department head and/or REF manager When: considering research staff and outputs to submit for a given </a:t>
            </a:r>
            <a:r>
              <a:rPr lang="en-GB" dirty="0" err="1"/>
              <a:t>UoA</a:t>
            </a:r>
            <a:r>
              <a:rPr lang="en-GB" dirty="0"/>
              <a:t> in REF 2021 I want to: consider the numbers of REF-eligible staff within the current and departed academic staff population of the department/</a:t>
            </a:r>
            <a:r>
              <a:rPr lang="en-GB" dirty="0" err="1"/>
              <a:t>UoA</a:t>
            </a:r>
            <a:r>
              <a:rPr lang="en-GB" dirty="0"/>
              <a:t> and their FTE (for my own institution and across the sector) So I can: Estimate the number of excess outputs required in addition to the 1 per person in order to meet the 2.5 per person average submission requirement, and consider how the potential size of my submission compares to other institutions within that </a:t>
            </a:r>
            <a:r>
              <a:rPr lang="en-GB" dirty="0" err="1"/>
              <a:t>UoA</a:t>
            </a:r>
            <a:r>
              <a:rPr lang="en-GB" dirty="0"/>
              <a:t>. </a:t>
            </a:r>
          </a:p>
        </p:txBody>
      </p:sp>
    </p:spTree>
    <p:extLst>
      <p:ext uri="{BB962C8B-B14F-4D97-AF65-F5344CB8AC3E}">
        <p14:creationId xmlns:p14="http://schemas.microsoft.com/office/powerpoint/2010/main" val="291747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755839"/>
            <a:ext cx="10515600" cy="934849"/>
          </a:xfrm>
        </p:spPr>
        <p:txBody>
          <a:bodyPr anchor="ctr">
            <a:normAutofit/>
          </a:bodyPr>
          <a:lstStyle/>
          <a:p>
            <a:r>
              <a:rPr lang="en-GB" dirty="0"/>
              <a:t>Teams and Themes May 18 – August 2018</a:t>
            </a:r>
          </a:p>
        </p:txBody>
      </p:sp>
      <p:sp>
        <p:nvSpPr>
          <p:cNvPr id="6" name="Content Placeholder 1"/>
          <p:cNvSpPr>
            <a:spLocks noGrp="1"/>
          </p:cNvSpPr>
          <p:nvPr>
            <p:ph idx="1"/>
          </p:nvPr>
        </p:nvSpPr>
        <p:spPr>
          <a:xfrm>
            <a:off x="838200" y="1690688"/>
            <a:ext cx="10515600" cy="4892992"/>
          </a:xfrm>
        </p:spPr>
        <p:txBody>
          <a:bodyPr vert="horz" lIns="91440" tIns="45720" rIns="91440" bIns="45720" rtlCol="0" anchor="t">
            <a:normAutofit fontScale="85000" lnSpcReduction="10000"/>
          </a:bodyPr>
          <a:lstStyle/>
          <a:p>
            <a:pPr marL="0" indent="0">
              <a:buNone/>
            </a:pPr>
            <a:r>
              <a:rPr lang="en-GB" dirty="0"/>
              <a:t>4. International Competitiveness. </a:t>
            </a:r>
          </a:p>
          <a:p>
            <a:pPr lvl="1"/>
            <a:r>
              <a:rPr lang="en-GB" dirty="0"/>
              <a:t>As a Director of international recruitment, when I'm developing a medium term strategy and plan for the University, I want to better understand what a strong competitive position should/could look like, and where my areas of weakness and greatest opportunity are, so I can ensure the university maintains a diverse international student profile, well into the future. </a:t>
            </a:r>
          </a:p>
          <a:p>
            <a:pPr lvl="1"/>
            <a:r>
              <a:rPr lang="en-GB" dirty="0"/>
              <a:t>As a Head of an academic unit, when I'm seeking to maintain (or establish) a strong global leadership position in my discipline and hold onto it well into the future, I want to know that I’m in a position to recruit and retain the highest </a:t>
            </a:r>
            <a:r>
              <a:rPr lang="en-GB" dirty="0" err="1"/>
              <a:t>caliber</a:t>
            </a:r>
            <a:r>
              <a:rPr lang="en-GB" dirty="0"/>
              <a:t> academics possible, so I can persuade and support leading academics to join the unit and help us further our aims. </a:t>
            </a:r>
          </a:p>
          <a:p>
            <a:pPr lvl="1"/>
            <a:r>
              <a:rPr lang="en-GB" dirty="0"/>
              <a:t>As a Vice-Chancellor, when I’m reading a news story about the policy proposals or proclamations of ministers or pundits, I want to respond quickly and confidently with facts and figures about the sector or my institution so I can better inform and influence national policy debates. </a:t>
            </a:r>
          </a:p>
        </p:txBody>
      </p:sp>
    </p:spTree>
    <p:extLst>
      <p:ext uri="{BB962C8B-B14F-4D97-AF65-F5344CB8AC3E}">
        <p14:creationId xmlns:p14="http://schemas.microsoft.com/office/powerpoint/2010/main" val="3834496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a:solidFill>
                  <a:srgbClr val="458525"/>
                </a:solidFill>
                <a:ea typeface="+mj-ea"/>
                <a:cs typeface="+mj-cs"/>
              </a:rPr>
              <a:t>The Data Catalogue</a:t>
            </a:r>
            <a:endParaRPr lang="en-GB">
              <a:solidFill>
                <a:srgbClr val="458525"/>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541051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08544"/>
            <a:ext cx="10446699" cy="1069975"/>
          </a:xfrm>
        </p:spPr>
        <p:txBody>
          <a:bodyPr anchor="ctr">
            <a:normAutofit/>
          </a:bodyPr>
          <a:lstStyle/>
          <a:p>
            <a:r>
              <a:rPr lang="en-US" sz="4000"/>
              <a:t>The Data Catalogue</a:t>
            </a:r>
          </a:p>
        </p:txBody>
      </p:sp>
      <p:pic>
        <p:nvPicPr>
          <p:cNvPr id="6" name="Picture 5"/>
          <p:cNvPicPr>
            <a:picLocks noChangeAspect="1"/>
          </p:cNvPicPr>
          <p:nvPr/>
        </p:nvPicPr>
        <p:blipFill>
          <a:blip r:embed="rId2"/>
          <a:stretch>
            <a:fillRect/>
          </a:stretch>
        </p:blipFill>
        <p:spPr>
          <a:xfrm>
            <a:off x="231168" y="1652449"/>
            <a:ext cx="6313470" cy="5205551"/>
          </a:xfrm>
          <a:prstGeom prst="rect">
            <a:avLst/>
          </a:prstGeom>
        </p:spPr>
      </p:pic>
      <p:sp>
        <p:nvSpPr>
          <p:cNvPr id="7" name="TextBox 6"/>
          <p:cNvSpPr txBox="1"/>
          <p:nvPr/>
        </p:nvSpPr>
        <p:spPr>
          <a:xfrm>
            <a:off x="6796934" y="2379168"/>
            <a:ext cx="4650534" cy="2862322"/>
          </a:xfrm>
          <a:prstGeom prst="rect">
            <a:avLst/>
          </a:prstGeom>
          <a:noFill/>
        </p:spPr>
        <p:txBody>
          <a:bodyPr wrap="square" rtlCol="0">
            <a:spAutoFit/>
          </a:bodyPr>
          <a:lstStyle/>
          <a:p>
            <a:pPr marL="285750" indent="-285750">
              <a:buFont typeface="Arial"/>
              <a:buChar char="•"/>
            </a:pPr>
            <a:r>
              <a:rPr lang="en-US" sz="2000"/>
              <a:t>Features include:</a:t>
            </a:r>
          </a:p>
          <a:p>
            <a:pPr marL="742950" lvl="1" indent="-285750">
              <a:buFont typeface="Courier New"/>
              <a:buChar char="o"/>
            </a:pPr>
            <a:r>
              <a:rPr lang="en-US" sz="2000"/>
              <a:t>Search – full text search on all fields</a:t>
            </a:r>
          </a:p>
          <a:p>
            <a:pPr marL="742950" lvl="1" indent="-285750">
              <a:buFont typeface="Courier New"/>
              <a:buChar char="o"/>
            </a:pPr>
            <a:r>
              <a:rPr lang="en-US" sz="2000"/>
              <a:t>Groupings - showing which teams used the data</a:t>
            </a:r>
          </a:p>
          <a:p>
            <a:pPr marL="742950" lvl="1" indent="-285750">
              <a:buFont typeface="Courier New"/>
              <a:buChar char="o"/>
            </a:pPr>
            <a:r>
              <a:rPr lang="en-US" sz="2000"/>
              <a:t>Tags - designed around Analytics Labs requirements</a:t>
            </a:r>
          </a:p>
          <a:p>
            <a:pPr marL="742950" lvl="1" indent="-285750">
              <a:buFont typeface="Courier New"/>
              <a:buChar char="o"/>
            </a:pPr>
            <a:r>
              <a:rPr lang="en-US" sz="2000" err="1"/>
              <a:t>Organisations</a:t>
            </a:r>
            <a:r>
              <a:rPr lang="en-US" sz="2000"/>
              <a:t> – showing where data originated</a:t>
            </a:r>
          </a:p>
          <a:p>
            <a:endParaRPr lang="en-US" sz="2000"/>
          </a:p>
        </p:txBody>
      </p:sp>
    </p:spTree>
    <p:extLst>
      <p:ext uri="{BB962C8B-B14F-4D97-AF65-F5344CB8AC3E}">
        <p14:creationId xmlns:p14="http://schemas.microsoft.com/office/powerpoint/2010/main" val="642158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08544"/>
            <a:ext cx="10446699" cy="1069975"/>
          </a:xfrm>
        </p:spPr>
        <p:txBody>
          <a:bodyPr anchor="ctr">
            <a:normAutofit/>
          </a:bodyPr>
          <a:lstStyle/>
          <a:p>
            <a:r>
              <a:rPr lang="en-US" sz="4000"/>
              <a:t>What is the data catalogue?</a:t>
            </a:r>
          </a:p>
        </p:txBody>
      </p:sp>
      <p:sp>
        <p:nvSpPr>
          <p:cNvPr id="4" name="Text Placeholder 3"/>
          <p:cNvSpPr>
            <a:spLocks noGrp="1"/>
          </p:cNvSpPr>
          <p:nvPr>
            <p:ph type="body" sz="half" idx="2"/>
          </p:nvPr>
        </p:nvSpPr>
        <p:spPr>
          <a:xfrm>
            <a:off x="839788" y="2057400"/>
            <a:ext cx="10446699" cy="4420402"/>
          </a:xfrm>
        </p:spPr>
        <p:txBody>
          <a:bodyPr>
            <a:normAutofit/>
          </a:bodyPr>
          <a:lstStyle/>
          <a:p>
            <a:pPr marL="285750" indent="-285750">
              <a:buFont typeface="Arial"/>
              <a:buChar char="•"/>
            </a:pPr>
            <a:r>
              <a:rPr lang="en-US" sz="3200"/>
              <a:t>A collection of links and information about publicly available datasets.</a:t>
            </a:r>
          </a:p>
          <a:p>
            <a:pPr marL="285750" indent="-285750">
              <a:buFont typeface="Arial"/>
              <a:buChar char="•"/>
            </a:pPr>
            <a:r>
              <a:rPr lang="en-US" sz="3200"/>
              <a:t>Information about previously used HESA data orders</a:t>
            </a:r>
          </a:p>
          <a:p>
            <a:pPr marL="285750" indent="-285750">
              <a:buFont typeface="Arial"/>
              <a:buChar char="•"/>
            </a:pPr>
            <a:r>
              <a:rPr lang="en-US" sz="3200"/>
              <a:t>This catalogue is publicly available</a:t>
            </a:r>
          </a:p>
          <a:p>
            <a:pPr marL="285750" indent="-285750">
              <a:buFont typeface="Arial"/>
              <a:buChar char="•"/>
            </a:pPr>
            <a:r>
              <a:rPr lang="en-US" sz="3200"/>
              <a:t>It can be found at </a:t>
            </a:r>
            <a:r>
              <a:rPr lang="en-US" sz="3200" u="sng">
                <a:hlinkClick r:id="rId2"/>
              </a:rPr>
              <a:t>http://bit.ly/bi-data-catalogue-2</a:t>
            </a:r>
            <a:endParaRPr lang="en-US" sz="3200" u="sng"/>
          </a:p>
          <a:p>
            <a:pPr marL="285750" indent="-285750">
              <a:buFont typeface="Arial"/>
              <a:buChar char="•"/>
            </a:pPr>
            <a:r>
              <a:rPr lang="en-US" sz="3200"/>
              <a:t>We add to it with each cycle of the project</a:t>
            </a:r>
          </a:p>
          <a:p>
            <a:pPr marL="285750" indent="-285750">
              <a:buFont typeface="Arial"/>
              <a:buChar char="•"/>
            </a:pPr>
            <a:r>
              <a:rPr lang="en-US" sz="3200"/>
              <a:t>Intended to be a useful resource for the sector</a:t>
            </a:r>
          </a:p>
        </p:txBody>
      </p:sp>
    </p:spTree>
    <p:extLst>
      <p:ext uri="{BB962C8B-B14F-4D97-AF65-F5344CB8AC3E}">
        <p14:creationId xmlns:p14="http://schemas.microsoft.com/office/powerpoint/2010/main" val="3991486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Q &amp; 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369" y="1898574"/>
            <a:ext cx="4394200" cy="4394200"/>
          </a:xfrm>
          <a:prstGeom prst="rect">
            <a:avLst/>
          </a:prstGeom>
        </p:spPr>
      </p:pic>
    </p:spTree>
    <p:extLst>
      <p:ext uri="{BB962C8B-B14F-4D97-AF65-F5344CB8AC3E}">
        <p14:creationId xmlns:p14="http://schemas.microsoft.com/office/powerpoint/2010/main" val="987778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Reference / further information</a:t>
            </a:r>
          </a:p>
        </p:txBody>
      </p:sp>
      <p:sp>
        <p:nvSpPr>
          <p:cNvPr id="3" name="Date Placeholder 2"/>
          <p:cNvSpPr>
            <a:spLocks noGrp="1"/>
          </p:cNvSpPr>
          <p:nvPr>
            <p:ph type="dt" sz="half" idx="10"/>
          </p:nvPr>
        </p:nvSpPr>
        <p:spPr/>
        <p:txBody>
          <a:bodyPr/>
          <a:lstStyle/>
          <a:p>
            <a:fld id="{993216D3-3858-4C37-A85E-6098203365FF}" type="datetime1">
              <a:rPr lang="en-GB" noProof="0" smtClean="0"/>
              <a:t>22/02/2018</a:t>
            </a:fld>
            <a:endParaRPr lang="en-GB" noProof="0"/>
          </a:p>
        </p:txBody>
      </p:sp>
      <p:sp>
        <p:nvSpPr>
          <p:cNvPr id="4" name="Footer Placeholder 3"/>
          <p:cNvSpPr>
            <a:spLocks noGrp="1"/>
          </p:cNvSpPr>
          <p:nvPr>
            <p:ph type="ftr" sz="quarter" idx="11"/>
          </p:nvPr>
        </p:nvSpPr>
        <p:spPr/>
        <p:txBody>
          <a:bodyPr/>
          <a:lstStyle/>
          <a:p>
            <a:endParaRPr lang="en-GB" noProof="0"/>
          </a:p>
        </p:txBody>
      </p:sp>
    </p:spTree>
    <p:extLst>
      <p:ext uri="{BB962C8B-B14F-4D97-AF65-F5344CB8AC3E}">
        <p14:creationId xmlns:p14="http://schemas.microsoft.com/office/powerpoint/2010/main" val="3606104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a:solidFill>
                  <a:srgbClr val="458525"/>
                </a:solidFill>
                <a:ea typeface="+mj-ea"/>
                <a:cs typeface="+mj-cs"/>
              </a:rPr>
              <a:t>Analytics Labs Digital Badge</a:t>
            </a:r>
            <a:endParaRPr lang="en-GB">
              <a:solidFill>
                <a:srgbClr val="458525"/>
              </a:solidFill>
            </a:endParaRP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1865897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GB"/>
          </a:p>
          <a:p>
            <a:pPr marL="0" indent="0" algn="ctr">
              <a:buNone/>
            </a:pPr>
            <a:endParaRPr lang="en-GB"/>
          </a:p>
          <a:p>
            <a:pPr marL="0" indent="0" algn="ctr">
              <a:buNone/>
            </a:pPr>
            <a:endParaRPr lang="en-GB"/>
          </a:p>
          <a:p>
            <a:pPr marL="0" indent="0" algn="ctr">
              <a:buNone/>
            </a:pPr>
            <a:endParaRPr lang="en-GB"/>
          </a:p>
        </p:txBody>
      </p:sp>
      <p:sp>
        <p:nvSpPr>
          <p:cNvPr id="3" name="Title 2"/>
          <p:cNvSpPr>
            <a:spLocks noGrp="1"/>
          </p:cNvSpPr>
          <p:nvPr>
            <p:ph type="title"/>
          </p:nvPr>
        </p:nvSpPr>
        <p:spPr/>
        <p:txBody>
          <a:bodyPr/>
          <a:lstStyle/>
          <a:p>
            <a:r>
              <a:rPr lang="en-GB"/>
              <a:t>Participating in agile development</a:t>
            </a:r>
          </a:p>
        </p:txBody>
      </p:sp>
      <p:graphicFrame>
        <p:nvGraphicFramePr>
          <p:cNvPr id="4" name="Table 3">
            <a:extLst>
              <a:ext uri="{FF2B5EF4-FFF2-40B4-BE49-F238E27FC236}">
                <a16:creationId xmlns:a16="http://schemas.microsoft.com/office/drawing/2014/main" id="{5EC02441-8407-45F1-8DDD-0960647B671B}"/>
              </a:ext>
            </a:extLst>
          </p:cNvPr>
          <p:cNvGraphicFramePr>
            <a:graphicFrameLocks noGrp="1"/>
          </p:cNvGraphicFramePr>
          <p:nvPr>
            <p:extLst/>
          </p:nvPr>
        </p:nvGraphicFramePr>
        <p:xfrm>
          <a:off x="1213337" y="1995854"/>
          <a:ext cx="9952894" cy="3352800"/>
        </p:xfrm>
        <a:graphic>
          <a:graphicData uri="http://schemas.openxmlformats.org/drawingml/2006/table">
            <a:tbl>
              <a:tblPr firstRow="1" bandRow="1">
                <a:tableStyleId>{5C22544A-7EE6-4342-B048-85BDC9FD1C3A}</a:tableStyleId>
              </a:tblPr>
              <a:tblGrid>
                <a:gridCol w="4967655">
                  <a:extLst>
                    <a:ext uri="{9D8B030D-6E8A-4147-A177-3AD203B41FA5}">
                      <a16:colId xmlns:a16="http://schemas.microsoft.com/office/drawing/2014/main" val="3870092439"/>
                    </a:ext>
                  </a:extLst>
                </a:gridCol>
                <a:gridCol w="4985239">
                  <a:extLst>
                    <a:ext uri="{9D8B030D-6E8A-4147-A177-3AD203B41FA5}">
                      <a16:colId xmlns:a16="http://schemas.microsoft.com/office/drawing/2014/main" val="3620499518"/>
                    </a:ext>
                  </a:extLst>
                </a:gridCol>
              </a:tblGrid>
              <a:tr h="308941">
                <a:tc>
                  <a:txBody>
                    <a:bodyPr/>
                    <a:lstStyle/>
                    <a:p>
                      <a:r>
                        <a:rPr lang="en-GB" sz="2800"/>
                        <a:t>Indicators</a:t>
                      </a:r>
                    </a:p>
                  </a:txBody>
                  <a:tcPr/>
                </a:tc>
                <a:tc>
                  <a:txBody>
                    <a:bodyPr/>
                    <a:lstStyle/>
                    <a:p>
                      <a:r>
                        <a:rPr lang="en-GB" sz="2800"/>
                        <a:t>Evidence</a:t>
                      </a:r>
                    </a:p>
                  </a:txBody>
                  <a:tcPr/>
                </a:tc>
                <a:extLst>
                  <a:ext uri="{0D108BD9-81ED-4DB2-BD59-A6C34878D82A}">
                    <a16:rowId xmlns:a16="http://schemas.microsoft.com/office/drawing/2014/main" val="2806861843"/>
                  </a:ext>
                </a:extLst>
              </a:tr>
              <a:tr h="370840">
                <a:tc>
                  <a:txBody>
                    <a:bodyPr/>
                    <a:lstStyle/>
                    <a:p>
                      <a:r>
                        <a:rPr lang="en-GB" sz="2800"/>
                        <a:t>Understanding requirements</a:t>
                      </a:r>
                    </a:p>
                    <a:p>
                      <a:endParaRPr lang="en-GB" sz="2800"/>
                    </a:p>
                  </a:txBody>
                  <a:tcPr/>
                </a:tc>
                <a:tc>
                  <a:txBody>
                    <a:bodyPr/>
                    <a:lstStyle/>
                    <a:p>
                      <a:pPr marL="285750" indent="-285750">
                        <a:buFont typeface="Arial" panose="020B0604020202020204" pitchFamily="34" charset="0"/>
                        <a:buChar char="•"/>
                      </a:pPr>
                      <a:r>
                        <a:rPr lang="en-GB" sz="1800" i="0"/>
                        <a:t>User stories evident in final visualisations</a:t>
                      </a:r>
                    </a:p>
                  </a:txBody>
                  <a:tcPr/>
                </a:tc>
                <a:extLst>
                  <a:ext uri="{0D108BD9-81ED-4DB2-BD59-A6C34878D82A}">
                    <a16:rowId xmlns:a16="http://schemas.microsoft.com/office/drawing/2014/main" val="2525949884"/>
                  </a:ext>
                </a:extLst>
              </a:tr>
              <a:tr h="370840">
                <a:tc>
                  <a:txBody>
                    <a:bodyPr/>
                    <a:lstStyle/>
                    <a:p>
                      <a:r>
                        <a:rPr lang="en-GB" sz="2800"/>
                        <a:t>Working collaboratively</a:t>
                      </a:r>
                    </a:p>
                    <a:p>
                      <a:endParaRPr lang="en-GB" sz="2800"/>
                    </a:p>
                  </a:txBody>
                  <a:tcPr/>
                </a:tc>
                <a:tc>
                  <a:txBody>
                    <a:bodyPr/>
                    <a:lstStyle/>
                    <a:p>
                      <a:pPr marL="285750" indent="-285750">
                        <a:buFont typeface="Arial" panose="020B0604020202020204" pitchFamily="34" charset="0"/>
                        <a:buChar char="•"/>
                      </a:pPr>
                      <a:r>
                        <a:rPr lang="en-GB" sz="1800" b="0" i="0"/>
                        <a:t>Working effectively in teams or pairs</a:t>
                      </a:r>
                    </a:p>
                    <a:p>
                      <a:pPr marL="285750" indent="-285750">
                        <a:buFont typeface="Arial" panose="020B0604020202020204" pitchFamily="34" charset="0"/>
                        <a:buChar char="•"/>
                      </a:pPr>
                      <a:r>
                        <a:rPr lang="en-GB" sz="1800" b="0" i="0"/>
                        <a:t>Contributing to weekly scrums</a:t>
                      </a:r>
                    </a:p>
                  </a:txBody>
                  <a:tcPr/>
                </a:tc>
                <a:extLst>
                  <a:ext uri="{0D108BD9-81ED-4DB2-BD59-A6C34878D82A}">
                    <a16:rowId xmlns:a16="http://schemas.microsoft.com/office/drawing/2014/main" val="1233124271"/>
                  </a:ext>
                </a:extLst>
              </a:tr>
              <a:tr h="370840">
                <a:tc>
                  <a:txBody>
                    <a:bodyPr/>
                    <a:lstStyle/>
                    <a:p>
                      <a:r>
                        <a:rPr lang="en-GB" sz="2800"/>
                        <a:t>Working iteratively</a:t>
                      </a:r>
                    </a:p>
                    <a:p>
                      <a:endParaRPr lang="en-GB" sz="2800"/>
                    </a:p>
                  </a:txBody>
                  <a:tcPr/>
                </a:tc>
                <a:tc>
                  <a:txBody>
                    <a:bodyPr/>
                    <a:lstStyle/>
                    <a:p>
                      <a:pPr marL="285750" indent="-285750">
                        <a:buFont typeface="Arial" panose="020B0604020202020204" pitchFamily="34" charset="0"/>
                        <a:buChar char="•"/>
                      </a:pPr>
                      <a:r>
                        <a:rPr lang="en-GB" sz="1800" i="0"/>
                        <a:t>Contributing to sprint planning including backlog and retrospective</a:t>
                      </a:r>
                    </a:p>
                    <a:p>
                      <a:pPr marL="285750" indent="-285750">
                        <a:buFont typeface="Arial" panose="020B0604020202020204" pitchFamily="34" charset="0"/>
                        <a:buChar char="•"/>
                      </a:pPr>
                      <a:r>
                        <a:rPr lang="en-GB" sz="1800" i="0"/>
                        <a:t>Contributing to weekly scrums</a:t>
                      </a:r>
                    </a:p>
                  </a:txBody>
                  <a:tcPr/>
                </a:tc>
                <a:extLst>
                  <a:ext uri="{0D108BD9-81ED-4DB2-BD59-A6C34878D82A}">
                    <a16:rowId xmlns:a16="http://schemas.microsoft.com/office/drawing/2014/main" val="243393457"/>
                  </a:ext>
                </a:extLst>
              </a:tr>
            </a:tbl>
          </a:graphicData>
        </a:graphic>
      </p:graphicFrame>
    </p:spTree>
    <p:extLst>
      <p:ext uri="{BB962C8B-B14F-4D97-AF65-F5344CB8AC3E}">
        <p14:creationId xmlns:p14="http://schemas.microsoft.com/office/powerpoint/2010/main" val="2967655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GB"/>
          </a:p>
          <a:p>
            <a:pPr marL="0" indent="0" algn="ctr">
              <a:buNone/>
            </a:pPr>
            <a:endParaRPr lang="en-GB"/>
          </a:p>
          <a:p>
            <a:pPr marL="0" indent="0" algn="ctr">
              <a:buNone/>
            </a:pPr>
            <a:endParaRPr lang="en-GB"/>
          </a:p>
          <a:p>
            <a:pPr marL="0" indent="0" algn="ctr">
              <a:buNone/>
            </a:pPr>
            <a:endParaRPr lang="en-GB"/>
          </a:p>
        </p:txBody>
      </p:sp>
      <p:sp>
        <p:nvSpPr>
          <p:cNvPr id="3" name="Title 2"/>
          <p:cNvSpPr>
            <a:spLocks noGrp="1"/>
          </p:cNvSpPr>
          <p:nvPr>
            <p:ph type="title"/>
          </p:nvPr>
        </p:nvSpPr>
        <p:spPr/>
        <p:txBody>
          <a:bodyPr/>
          <a:lstStyle/>
          <a:p>
            <a:r>
              <a:rPr lang="en-GB"/>
              <a:t>Visualising data</a:t>
            </a:r>
          </a:p>
        </p:txBody>
      </p:sp>
      <p:graphicFrame>
        <p:nvGraphicFramePr>
          <p:cNvPr id="4" name="Table 3">
            <a:extLst>
              <a:ext uri="{FF2B5EF4-FFF2-40B4-BE49-F238E27FC236}">
                <a16:creationId xmlns:a16="http://schemas.microsoft.com/office/drawing/2014/main" id="{5EC02441-8407-45F1-8DDD-0960647B671B}"/>
              </a:ext>
            </a:extLst>
          </p:cNvPr>
          <p:cNvGraphicFramePr>
            <a:graphicFrameLocks noGrp="1"/>
          </p:cNvGraphicFramePr>
          <p:nvPr>
            <p:extLst/>
          </p:nvPr>
        </p:nvGraphicFramePr>
        <p:xfrm>
          <a:off x="1213337" y="1995854"/>
          <a:ext cx="9952894" cy="3352800"/>
        </p:xfrm>
        <a:graphic>
          <a:graphicData uri="http://schemas.openxmlformats.org/drawingml/2006/table">
            <a:tbl>
              <a:tblPr firstRow="1" bandRow="1">
                <a:tableStyleId>{5C22544A-7EE6-4342-B048-85BDC9FD1C3A}</a:tableStyleId>
              </a:tblPr>
              <a:tblGrid>
                <a:gridCol w="4967655">
                  <a:extLst>
                    <a:ext uri="{9D8B030D-6E8A-4147-A177-3AD203B41FA5}">
                      <a16:colId xmlns:a16="http://schemas.microsoft.com/office/drawing/2014/main" val="3870092439"/>
                    </a:ext>
                  </a:extLst>
                </a:gridCol>
                <a:gridCol w="4985239">
                  <a:extLst>
                    <a:ext uri="{9D8B030D-6E8A-4147-A177-3AD203B41FA5}">
                      <a16:colId xmlns:a16="http://schemas.microsoft.com/office/drawing/2014/main" val="3620499518"/>
                    </a:ext>
                  </a:extLst>
                </a:gridCol>
              </a:tblGrid>
              <a:tr h="308941">
                <a:tc>
                  <a:txBody>
                    <a:bodyPr/>
                    <a:lstStyle/>
                    <a:p>
                      <a:r>
                        <a:rPr lang="en-GB" sz="2800"/>
                        <a:t>Indicators</a:t>
                      </a:r>
                    </a:p>
                  </a:txBody>
                  <a:tcPr/>
                </a:tc>
                <a:tc>
                  <a:txBody>
                    <a:bodyPr/>
                    <a:lstStyle/>
                    <a:p>
                      <a:r>
                        <a:rPr lang="en-GB" sz="2800"/>
                        <a:t>Evidence</a:t>
                      </a:r>
                    </a:p>
                  </a:txBody>
                  <a:tcPr/>
                </a:tc>
                <a:extLst>
                  <a:ext uri="{0D108BD9-81ED-4DB2-BD59-A6C34878D82A}">
                    <a16:rowId xmlns:a16="http://schemas.microsoft.com/office/drawing/2014/main" val="2806861843"/>
                  </a:ext>
                </a:extLst>
              </a:tr>
              <a:tr h="370840">
                <a:tc>
                  <a:txBody>
                    <a:bodyPr/>
                    <a:lstStyle/>
                    <a:p>
                      <a:r>
                        <a:rPr lang="en-GB" sz="2800"/>
                        <a:t>Using data visualisation tools</a:t>
                      </a:r>
                    </a:p>
                    <a:p>
                      <a:endParaRPr lang="en-GB" sz="2800"/>
                    </a:p>
                  </a:txBody>
                  <a:tcPr/>
                </a:tc>
                <a:tc>
                  <a:txBody>
                    <a:bodyPr/>
                    <a:lstStyle/>
                    <a:p>
                      <a:pPr marL="285750" indent="-285750">
                        <a:buFont typeface="Arial" panose="020B0604020202020204" pitchFamily="34" charset="0"/>
                        <a:buChar char="•"/>
                      </a:pPr>
                      <a:r>
                        <a:rPr lang="en-GB" sz="1800" i="0"/>
                        <a:t>Visualising data using Tableau or Power BI</a:t>
                      </a:r>
                    </a:p>
                  </a:txBody>
                  <a:tcPr/>
                </a:tc>
                <a:extLst>
                  <a:ext uri="{0D108BD9-81ED-4DB2-BD59-A6C34878D82A}">
                    <a16:rowId xmlns:a16="http://schemas.microsoft.com/office/drawing/2014/main" val="2525949884"/>
                  </a:ext>
                </a:extLst>
              </a:tr>
              <a:tr h="370840">
                <a:tc>
                  <a:txBody>
                    <a:bodyPr/>
                    <a:lstStyle/>
                    <a:p>
                      <a:r>
                        <a:rPr lang="en-GB" sz="2800"/>
                        <a:t>Building interactive dashboards</a:t>
                      </a:r>
                    </a:p>
                    <a:p>
                      <a:endParaRPr lang="en-GB" sz="28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Creating an interactive dashboard using Tableau or Power BI</a:t>
                      </a:r>
                    </a:p>
                    <a:p>
                      <a:pPr marL="285750" indent="-285750">
                        <a:buFont typeface="Arial" panose="020B0604020202020204" pitchFamily="34" charset="0"/>
                        <a:buChar char="•"/>
                      </a:pPr>
                      <a:endParaRPr lang="en-GB" sz="1800" b="0" i="0"/>
                    </a:p>
                  </a:txBody>
                  <a:tcPr/>
                </a:tc>
                <a:extLst>
                  <a:ext uri="{0D108BD9-81ED-4DB2-BD59-A6C34878D82A}">
                    <a16:rowId xmlns:a16="http://schemas.microsoft.com/office/drawing/2014/main" val="1233124271"/>
                  </a:ext>
                </a:extLst>
              </a:tr>
              <a:tr h="370840">
                <a:tc>
                  <a:txBody>
                    <a:bodyPr/>
                    <a:lstStyle/>
                    <a:p>
                      <a:r>
                        <a:rPr lang="en-GB" sz="2800"/>
                        <a:t>Demonstrating good practice</a:t>
                      </a:r>
                    </a:p>
                    <a:p>
                      <a:endParaRPr lang="en-GB" sz="28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Consideration of best practice evident in final visualisations</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43393457"/>
                  </a:ext>
                </a:extLst>
              </a:tr>
            </a:tbl>
          </a:graphicData>
        </a:graphic>
      </p:graphicFrame>
    </p:spTree>
    <p:extLst>
      <p:ext uri="{BB962C8B-B14F-4D97-AF65-F5344CB8AC3E}">
        <p14:creationId xmlns:p14="http://schemas.microsoft.com/office/powerpoint/2010/main" val="191571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746" y="1778611"/>
            <a:ext cx="10837377" cy="4610466"/>
          </a:xfrm>
        </p:spPr>
        <p:txBody>
          <a:bodyPr>
            <a:normAutofit lnSpcReduction="10000"/>
          </a:bodyPr>
          <a:lstStyle/>
          <a:p>
            <a:r>
              <a:rPr lang="en-GB" sz="2400" dirty="0"/>
              <a:t>Wide network of partners</a:t>
            </a:r>
          </a:p>
          <a:p>
            <a:pPr lvl="1"/>
            <a:r>
              <a:rPr lang="en-GB" sz="2000" dirty="0"/>
              <a:t>Key interest groups: Association of Directors of Estates, British Universities Finance Group, Equality Challenge Unit, Higher Education Academy, Higher Education Strategic Planners Association, SCONUL, Universities Human Resources, Universities and Colleges Employers Association</a:t>
            </a:r>
          </a:p>
          <a:p>
            <a:pPr lvl="1"/>
            <a:r>
              <a:rPr lang="en-GB" sz="2000" dirty="0"/>
              <a:t>Other agencies and bodies: Quality Assurance Agency, Department for Education, Guild HE, Office of National Statistics, Research Councils UK (RCUK), the Higher Education Funding Council for England (HEFCE), Prospects / HECSU, Universities and Colleges Admissions Service (UCAS), Universities UK</a:t>
            </a:r>
          </a:p>
          <a:p>
            <a:r>
              <a:rPr lang="en-GB" sz="2400" dirty="0"/>
              <a:t>Combining data sources</a:t>
            </a:r>
          </a:p>
          <a:p>
            <a:pPr lvl="1"/>
            <a:r>
              <a:rPr lang="en-GB" sz="2000" dirty="0"/>
              <a:t>57 data sets explored and catalogued e.g. LMI for all, LEO, ONS, ILR, Working Futures, Employer Skills Survey </a:t>
            </a:r>
          </a:p>
          <a:p>
            <a:r>
              <a:rPr lang="en-GB" sz="2400" dirty="0"/>
              <a:t>Exploring themes </a:t>
            </a:r>
          </a:p>
          <a:p>
            <a:pPr lvl="1"/>
            <a:r>
              <a:rPr lang="en-GB" sz="2000" dirty="0"/>
              <a:t>62 unique areas, 9 themes (course, finance, benchmarking, research, resourcing/finance, staffing, students (includes social mobility and transition/progression), estates, library</a:t>
            </a:r>
          </a:p>
          <a:p>
            <a:pPr marL="0" indent="0">
              <a:lnSpc>
                <a:spcPct val="110000"/>
              </a:lnSpc>
              <a:buNone/>
            </a:pPr>
            <a:endParaRPr lang="en-GB" sz="8600" dirty="0"/>
          </a:p>
          <a:p>
            <a:pPr marL="0" lvl="0" indent="0">
              <a:buNone/>
            </a:pPr>
            <a:endParaRPr lang="en-GB" dirty="0"/>
          </a:p>
        </p:txBody>
      </p:sp>
      <p:sp>
        <p:nvSpPr>
          <p:cNvPr id="3" name="Title 2"/>
          <p:cNvSpPr>
            <a:spLocks noGrp="1"/>
          </p:cNvSpPr>
          <p:nvPr>
            <p:ph type="title"/>
          </p:nvPr>
        </p:nvSpPr>
        <p:spPr/>
        <p:txBody>
          <a:bodyPr/>
          <a:lstStyle/>
          <a:p>
            <a:r>
              <a:rPr lang="en-GB" dirty="0"/>
              <a:t>People and 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92" y="-1"/>
            <a:ext cx="2084596" cy="710137"/>
          </a:xfrm>
          <a:prstGeom prst="rect">
            <a:avLst/>
          </a:prstGeom>
        </p:spPr>
      </p:pic>
    </p:spTree>
    <p:extLst>
      <p:ext uri="{BB962C8B-B14F-4D97-AF65-F5344CB8AC3E}">
        <p14:creationId xmlns:p14="http://schemas.microsoft.com/office/powerpoint/2010/main" val="701173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GB"/>
          </a:p>
          <a:p>
            <a:pPr marL="0" indent="0" algn="ctr">
              <a:buNone/>
            </a:pPr>
            <a:endParaRPr lang="en-GB"/>
          </a:p>
          <a:p>
            <a:pPr marL="0" indent="0" algn="ctr">
              <a:buNone/>
            </a:pPr>
            <a:endParaRPr lang="en-GB"/>
          </a:p>
          <a:p>
            <a:pPr marL="0" indent="0" algn="ctr">
              <a:buNone/>
            </a:pPr>
            <a:endParaRPr lang="en-GB"/>
          </a:p>
        </p:txBody>
      </p:sp>
      <p:sp>
        <p:nvSpPr>
          <p:cNvPr id="3" name="Title 2"/>
          <p:cNvSpPr>
            <a:spLocks noGrp="1"/>
          </p:cNvSpPr>
          <p:nvPr>
            <p:ph type="title"/>
          </p:nvPr>
        </p:nvSpPr>
        <p:spPr/>
        <p:txBody>
          <a:bodyPr/>
          <a:lstStyle/>
          <a:p>
            <a:r>
              <a:rPr lang="en-GB"/>
              <a:t>Transforming data</a:t>
            </a:r>
          </a:p>
        </p:txBody>
      </p:sp>
      <p:graphicFrame>
        <p:nvGraphicFramePr>
          <p:cNvPr id="4" name="Table 3">
            <a:extLst>
              <a:ext uri="{FF2B5EF4-FFF2-40B4-BE49-F238E27FC236}">
                <a16:creationId xmlns:a16="http://schemas.microsoft.com/office/drawing/2014/main" id="{5EC02441-8407-45F1-8DDD-0960647B671B}"/>
              </a:ext>
            </a:extLst>
          </p:cNvPr>
          <p:cNvGraphicFramePr>
            <a:graphicFrameLocks noGrp="1"/>
          </p:cNvGraphicFramePr>
          <p:nvPr>
            <p:extLst/>
          </p:nvPr>
        </p:nvGraphicFramePr>
        <p:xfrm>
          <a:off x="1213337" y="1995854"/>
          <a:ext cx="9952894" cy="3352800"/>
        </p:xfrm>
        <a:graphic>
          <a:graphicData uri="http://schemas.openxmlformats.org/drawingml/2006/table">
            <a:tbl>
              <a:tblPr firstRow="1" bandRow="1">
                <a:tableStyleId>{5C22544A-7EE6-4342-B048-85BDC9FD1C3A}</a:tableStyleId>
              </a:tblPr>
              <a:tblGrid>
                <a:gridCol w="4967655">
                  <a:extLst>
                    <a:ext uri="{9D8B030D-6E8A-4147-A177-3AD203B41FA5}">
                      <a16:colId xmlns:a16="http://schemas.microsoft.com/office/drawing/2014/main" val="3870092439"/>
                    </a:ext>
                  </a:extLst>
                </a:gridCol>
                <a:gridCol w="4985239">
                  <a:extLst>
                    <a:ext uri="{9D8B030D-6E8A-4147-A177-3AD203B41FA5}">
                      <a16:colId xmlns:a16="http://schemas.microsoft.com/office/drawing/2014/main" val="3620499518"/>
                    </a:ext>
                  </a:extLst>
                </a:gridCol>
              </a:tblGrid>
              <a:tr h="308941">
                <a:tc>
                  <a:txBody>
                    <a:bodyPr/>
                    <a:lstStyle/>
                    <a:p>
                      <a:r>
                        <a:rPr lang="en-GB" sz="2800"/>
                        <a:t>Indicators</a:t>
                      </a:r>
                    </a:p>
                  </a:txBody>
                  <a:tcPr/>
                </a:tc>
                <a:tc>
                  <a:txBody>
                    <a:bodyPr/>
                    <a:lstStyle/>
                    <a:p>
                      <a:r>
                        <a:rPr lang="en-GB" sz="2800"/>
                        <a:t>Evidence</a:t>
                      </a:r>
                    </a:p>
                  </a:txBody>
                  <a:tcPr/>
                </a:tc>
                <a:extLst>
                  <a:ext uri="{0D108BD9-81ED-4DB2-BD59-A6C34878D82A}">
                    <a16:rowId xmlns:a16="http://schemas.microsoft.com/office/drawing/2014/main" val="2806861843"/>
                  </a:ext>
                </a:extLst>
              </a:tr>
              <a:tr h="370840">
                <a:tc>
                  <a:txBody>
                    <a:bodyPr/>
                    <a:lstStyle/>
                    <a:p>
                      <a:r>
                        <a:rPr lang="en-GB" sz="2800"/>
                        <a:t>Using data transformation tools</a:t>
                      </a:r>
                    </a:p>
                    <a:p>
                      <a:endParaRPr lang="en-GB" sz="2800"/>
                    </a:p>
                  </a:txBody>
                  <a:tcPr/>
                </a:tc>
                <a:tc>
                  <a:txBody>
                    <a:bodyPr/>
                    <a:lstStyle/>
                    <a:p>
                      <a:pPr marL="285750" indent="-285750">
                        <a:buFont typeface="Arial" panose="020B0604020202020204" pitchFamily="34" charset="0"/>
                        <a:buChar char="•"/>
                      </a:pPr>
                      <a:r>
                        <a:rPr lang="en-GB" sz="1800" i="0"/>
                        <a:t>Manipulating data using Alteryx or Pentaho</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525949884"/>
                  </a:ext>
                </a:extLst>
              </a:tr>
              <a:tr h="370840">
                <a:tc>
                  <a:txBody>
                    <a:bodyPr/>
                    <a:lstStyle/>
                    <a:p>
                      <a:r>
                        <a:rPr lang="en-GB" sz="2800"/>
                        <a:t>Cleaning datasets</a:t>
                      </a:r>
                    </a:p>
                    <a:p>
                      <a:endParaRPr lang="en-GB" sz="28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Preparing data for visualisation using Alteryx or Pentaho</a:t>
                      </a:r>
                    </a:p>
                    <a:p>
                      <a:pPr marL="285750" indent="-285750">
                        <a:buFont typeface="Arial" panose="020B0604020202020204" pitchFamily="34" charset="0"/>
                        <a:buChar char="•"/>
                      </a:pPr>
                      <a:endParaRPr lang="en-GB" sz="1800" b="0" i="0"/>
                    </a:p>
                  </a:txBody>
                  <a:tcPr/>
                </a:tc>
                <a:extLst>
                  <a:ext uri="{0D108BD9-81ED-4DB2-BD59-A6C34878D82A}">
                    <a16:rowId xmlns:a16="http://schemas.microsoft.com/office/drawing/2014/main" val="1233124271"/>
                  </a:ext>
                </a:extLst>
              </a:tr>
              <a:tr h="370840">
                <a:tc>
                  <a:txBody>
                    <a:bodyPr/>
                    <a:lstStyle/>
                    <a:p>
                      <a:r>
                        <a:rPr lang="en-GB" sz="2800"/>
                        <a:t>Combining datasets</a:t>
                      </a:r>
                    </a:p>
                    <a:p>
                      <a:endParaRPr lang="en-GB" sz="2800"/>
                    </a:p>
                  </a:txBody>
                  <a:tcPr/>
                </a:tc>
                <a:tc>
                  <a:txBody>
                    <a:bodyPr/>
                    <a:lstStyle/>
                    <a:p>
                      <a:pPr marL="285750" indent="-285750">
                        <a:buFont typeface="Arial" panose="020B0604020202020204" pitchFamily="34" charset="0"/>
                        <a:buChar char="•"/>
                      </a:pPr>
                      <a:r>
                        <a:rPr lang="en-GB" sz="1800" i="0"/>
                        <a:t>Joining datasets using Alteryx or Pentaho</a:t>
                      </a:r>
                    </a:p>
                    <a:p>
                      <a:pPr marL="285750" indent="-285750">
                        <a:buFont typeface="Arial" panose="020B0604020202020204" pitchFamily="34" charset="0"/>
                        <a:buChar char="•"/>
                      </a:pPr>
                      <a:r>
                        <a:rPr lang="en-GB" sz="1800" i="0"/>
                        <a:t>Blending data using Tableau</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43393457"/>
                  </a:ext>
                </a:extLst>
              </a:tr>
            </a:tbl>
          </a:graphicData>
        </a:graphic>
      </p:graphicFrame>
    </p:spTree>
    <p:extLst>
      <p:ext uri="{BB962C8B-B14F-4D97-AF65-F5344CB8AC3E}">
        <p14:creationId xmlns:p14="http://schemas.microsoft.com/office/powerpoint/2010/main" val="70626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GB"/>
          </a:p>
          <a:p>
            <a:pPr marL="0" indent="0" algn="ctr">
              <a:buNone/>
            </a:pPr>
            <a:endParaRPr lang="en-GB"/>
          </a:p>
          <a:p>
            <a:pPr marL="0" indent="0" algn="ctr">
              <a:buNone/>
            </a:pPr>
            <a:endParaRPr lang="en-GB"/>
          </a:p>
          <a:p>
            <a:pPr marL="0" indent="0" algn="ctr">
              <a:buNone/>
            </a:pPr>
            <a:endParaRPr lang="en-GB"/>
          </a:p>
        </p:txBody>
      </p:sp>
      <p:sp>
        <p:nvSpPr>
          <p:cNvPr id="3" name="Title 2"/>
          <p:cNvSpPr>
            <a:spLocks noGrp="1"/>
          </p:cNvSpPr>
          <p:nvPr>
            <p:ph type="title"/>
          </p:nvPr>
        </p:nvSpPr>
        <p:spPr/>
        <p:txBody>
          <a:bodyPr/>
          <a:lstStyle/>
          <a:p>
            <a:r>
              <a:rPr lang="en-GB"/>
              <a:t>Digital collaboration</a:t>
            </a:r>
          </a:p>
        </p:txBody>
      </p:sp>
      <p:graphicFrame>
        <p:nvGraphicFramePr>
          <p:cNvPr id="4" name="Table 3">
            <a:extLst>
              <a:ext uri="{FF2B5EF4-FFF2-40B4-BE49-F238E27FC236}">
                <a16:creationId xmlns:a16="http://schemas.microsoft.com/office/drawing/2014/main" id="{5EC02441-8407-45F1-8DDD-0960647B671B}"/>
              </a:ext>
            </a:extLst>
          </p:cNvPr>
          <p:cNvGraphicFramePr>
            <a:graphicFrameLocks noGrp="1"/>
          </p:cNvGraphicFramePr>
          <p:nvPr>
            <p:extLst/>
          </p:nvPr>
        </p:nvGraphicFramePr>
        <p:xfrm>
          <a:off x="1213337" y="1995854"/>
          <a:ext cx="9952894" cy="3870960"/>
        </p:xfrm>
        <a:graphic>
          <a:graphicData uri="http://schemas.openxmlformats.org/drawingml/2006/table">
            <a:tbl>
              <a:tblPr firstRow="1" bandRow="1">
                <a:tableStyleId>{5C22544A-7EE6-4342-B048-85BDC9FD1C3A}</a:tableStyleId>
              </a:tblPr>
              <a:tblGrid>
                <a:gridCol w="4967655">
                  <a:extLst>
                    <a:ext uri="{9D8B030D-6E8A-4147-A177-3AD203B41FA5}">
                      <a16:colId xmlns:a16="http://schemas.microsoft.com/office/drawing/2014/main" val="3870092439"/>
                    </a:ext>
                  </a:extLst>
                </a:gridCol>
                <a:gridCol w="4985239">
                  <a:extLst>
                    <a:ext uri="{9D8B030D-6E8A-4147-A177-3AD203B41FA5}">
                      <a16:colId xmlns:a16="http://schemas.microsoft.com/office/drawing/2014/main" val="3620499518"/>
                    </a:ext>
                  </a:extLst>
                </a:gridCol>
              </a:tblGrid>
              <a:tr h="308941">
                <a:tc>
                  <a:txBody>
                    <a:bodyPr/>
                    <a:lstStyle/>
                    <a:p>
                      <a:r>
                        <a:rPr lang="en-GB" sz="2800"/>
                        <a:t>Indicators</a:t>
                      </a:r>
                    </a:p>
                  </a:txBody>
                  <a:tcPr/>
                </a:tc>
                <a:tc>
                  <a:txBody>
                    <a:bodyPr/>
                    <a:lstStyle/>
                    <a:p>
                      <a:r>
                        <a:rPr lang="en-GB" sz="2800"/>
                        <a:t>Evidence</a:t>
                      </a:r>
                    </a:p>
                  </a:txBody>
                  <a:tcPr/>
                </a:tc>
                <a:extLst>
                  <a:ext uri="{0D108BD9-81ED-4DB2-BD59-A6C34878D82A}">
                    <a16:rowId xmlns:a16="http://schemas.microsoft.com/office/drawing/2014/main" val="2806861843"/>
                  </a:ext>
                </a:extLst>
              </a:tr>
              <a:tr h="370840">
                <a:tc>
                  <a:txBody>
                    <a:bodyPr/>
                    <a:lstStyle/>
                    <a:p>
                      <a:r>
                        <a:rPr lang="en-GB" sz="2800"/>
                        <a:t>Working in a remote team</a:t>
                      </a:r>
                    </a:p>
                    <a:p>
                      <a:endParaRPr lang="en-GB" sz="2800"/>
                    </a:p>
                  </a:txBody>
                  <a:tcPr/>
                </a:tc>
                <a:tc>
                  <a:txBody>
                    <a:bodyPr/>
                    <a:lstStyle/>
                    <a:p>
                      <a:pPr marL="285750" indent="-285750">
                        <a:buFont typeface="Arial" panose="020B0604020202020204" pitchFamily="34" charset="0"/>
                        <a:buChar char="•"/>
                      </a:pPr>
                      <a:r>
                        <a:rPr lang="en-GB" sz="1800" i="0"/>
                        <a:t>Collaborating on projects using Trello or Basecamp</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525949884"/>
                  </a:ext>
                </a:extLst>
              </a:tr>
              <a:tr h="370840">
                <a:tc>
                  <a:txBody>
                    <a:bodyPr/>
                    <a:lstStyle/>
                    <a:p>
                      <a:r>
                        <a:rPr lang="en-GB" sz="2800"/>
                        <a:t>Real-time collaboration</a:t>
                      </a:r>
                    </a:p>
                    <a:p>
                      <a:endParaRPr lang="en-GB" sz="28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Communicating using audio/visual technology and instant messaging </a:t>
                      </a:r>
                    </a:p>
                    <a:p>
                      <a:pPr marL="285750" indent="-285750">
                        <a:buFont typeface="Arial" panose="020B0604020202020204" pitchFamily="34" charset="0"/>
                        <a:buChar char="•"/>
                      </a:pPr>
                      <a:endParaRPr lang="en-GB" sz="1800" b="0" i="0"/>
                    </a:p>
                  </a:txBody>
                  <a:tcPr/>
                </a:tc>
                <a:extLst>
                  <a:ext uri="{0D108BD9-81ED-4DB2-BD59-A6C34878D82A}">
                    <a16:rowId xmlns:a16="http://schemas.microsoft.com/office/drawing/2014/main" val="1233124271"/>
                  </a:ext>
                </a:extLst>
              </a:tr>
              <a:tr h="370840">
                <a:tc>
                  <a:txBody>
                    <a:bodyPr/>
                    <a:lstStyle/>
                    <a:p>
                      <a:r>
                        <a:rPr lang="en-GB" sz="2800"/>
                        <a:t>Group presentation</a:t>
                      </a:r>
                    </a:p>
                    <a:p>
                      <a:endParaRPr lang="en-GB" sz="2800"/>
                    </a:p>
                  </a:txBody>
                  <a:tcPr/>
                </a:tc>
                <a:tc>
                  <a:txBody>
                    <a:bodyPr/>
                    <a:lstStyle/>
                    <a:p>
                      <a:pPr marL="285750" indent="-285750">
                        <a:buFont typeface="Arial" panose="020B0604020202020204" pitchFamily="34" charset="0"/>
                        <a:buChar char="•"/>
                      </a:pPr>
                      <a:r>
                        <a:rPr lang="en-GB" sz="1800" i="0"/>
                        <a:t>Collaborating on a PowerPoint presentation for the end-of-cycle showcase</a:t>
                      </a:r>
                    </a:p>
                    <a:p>
                      <a:pPr marL="285750" indent="-285750">
                        <a:buFont typeface="Arial" panose="020B0604020202020204" pitchFamily="34" charset="0"/>
                        <a:buChar char="•"/>
                      </a:pPr>
                      <a:r>
                        <a:rPr lang="en-GB" sz="1800" i="0"/>
                        <a:t>Screen-capturing a dashboards walkthrough video</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43393457"/>
                  </a:ext>
                </a:extLst>
              </a:tr>
            </a:tbl>
          </a:graphicData>
        </a:graphic>
      </p:graphicFrame>
    </p:spTree>
    <p:extLst>
      <p:ext uri="{BB962C8B-B14F-4D97-AF65-F5344CB8AC3E}">
        <p14:creationId xmlns:p14="http://schemas.microsoft.com/office/powerpoint/2010/main" val="1128692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GB"/>
          </a:p>
          <a:p>
            <a:pPr marL="0" indent="0" algn="ctr">
              <a:buNone/>
            </a:pPr>
            <a:endParaRPr lang="en-GB"/>
          </a:p>
          <a:p>
            <a:pPr marL="0" indent="0" algn="ctr">
              <a:buNone/>
            </a:pPr>
            <a:endParaRPr lang="en-GB"/>
          </a:p>
          <a:p>
            <a:pPr marL="0" indent="0" algn="ctr">
              <a:buNone/>
            </a:pPr>
            <a:endParaRPr lang="en-GB"/>
          </a:p>
        </p:txBody>
      </p:sp>
      <p:sp>
        <p:nvSpPr>
          <p:cNvPr id="3" name="Title 2"/>
          <p:cNvSpPr>
            <a:spLocks noGrp="1"/>
          </p:cNvSpPr>
          <p:nvPr>
            <p:ph type="title"/>
          </p:nvPr>
        </p:nvSpPr>
        <p:spPr/>
        <p:txBody>
          <a:bodyPr/>
          <a:lstStyle/>
          <a:p>
            <a:r>
              <a:rPr lang="en-GB"/>
              <a:t>Understanding policy and the data landscape</a:t>
            </a:r>
          </a:p>
        </p:txBody>
      </p:sp>
      <p:graphicFrame>
        <p:nvGraphicFramePr>
          <p:cNvPr id="4" name="Table 3">
            <a:extLst>
              <a:ext uri="{FF2B5EF4-FFF2-40B4-BE49-F238E27FC236}">
                <a16:creationId xmlns:a16="http://schemas.microsoft.com/office/drawing/2014/main" id="{5EC02441-8407-45F1-8DDD-0960647B671B}"/>
              </a:ext>
            </a:extLst>
          </p:cNvPr>
          <p:cNvGraphicFramePr>
            <a:graphicFrameLocks noGrp="1"/>
          </p:cNvGraphicFramePr>
          <p:nvPr>
            <p:extLst/>
          </p:nvPr>
        </p:nvGraphicFramePr>
        <p:xfrm>
          <a:off x="1213337" y="1995854"/>
          <a:ext cx="9952894" cy="3352800"/>
        </p:xfrm>
        <a:graphic>
          <a:graphicData uri="http://schemas.openxmlformats.org/drawingml/2006/table">
            <a:tbl>
              <a:tblPr firstRow="1" bandRow="1">
                <a:tableStyleId>{5C22544A-7EE6-4342-B048-85BDC9FD1C3A}</a:tableStyleId>
              </a:tblPr>
              <a:tblGrid>
                <a:gridCol w="4967655">
                  <a:extLst>
                    <a:ext uri="{9D8B030D-6E8A-4147-A177-3AD203B41FA5}">
                      <a16:colId xmlns:a16="http://schemas.microsoft.com/office/drawing/2014/main" val="3870092439"/>
                    </a:ext>
                  </a:extLst>
                </a:gridCol>
                <a:gridCol w="4985239">
                  <a:extLst>
                    <a:ext uri="{9D8B030D-6E8A-4147-A177-3AD203B41FA5}">
                      <a16:colId xmlns:a16="http://schemas.microsoft.com/office/drawing/2014/main" val="3620499518"/>
                    </a:ext>
                  </a:extLst>
                </a:gridCol>
              </a:tblGrid>
              <a:tr h="308941">
                <a:tc>
                  <a:txBody>
                    <a:bodyPr/>
                    <a:lstStyle/>
                    <a:p>
                      <a:r>
                        <a:rPr lang="en-GB" sz="2800"/>
                        <a:t>Indicators</a:t>
                      </a:r>
                    </a:p>
                  </a:txBody>
                  <a:tcPr/>
                </a:tc>
                <a:tc>
                  <a:txBody>
                    <a:bodyPr/>
                    <a:lstStyle/>
                    <a:p>
                      <a:r>
                        <a:rPr lang="en-GB" sz="2800"/>
                        <a:t>Evidence</a:t>
                      </a:r>
                    </a:p>
                  </a:txBody>
                  <a:tcPr/>
                </a:tc>
                <a:extLst>
                  <a:ext uri="{0D108BD9-81ED-4DB2-BD59-A6C34878D82A}">
                    <a16:rowId xmlns:a16="http://schemas.microsoft.com/office/drawing/2014/main" val="2806861843"/>
                  </a:ext>
                </a:extLst>
              </a:tr>
              <a:tr h="370840">
                <a:tc>
                  <a:txBody>
                    <a:bodyPr/>
                    <a:lstStyle/>
                    <a:p>
                      <a:r>
                        <a:rPr lang="en-GB" sz="2800"/>
                        <a:t>Understanding government policy</a:t>
                      </a:r>
                    </a:p>
                  </a:txBody>
                  <a:tcPr/>
                </a:tc>
                <a:tc>
                  <a:txBody>
                    <a:bodyPr/>
                    <a:lstStyle/>
                    <a:p>
                      <a:pPr marL="285750" indent="-285750">
                        <a:buFont typeface="Arial" panose="020B0604020202020204" pitchFamily="34" charset="0"/>
                        <a:buChar char="•"/>
                      </a:pPr>
                      <a:r>
                        <a:rPr lang="en-GB" sz="1800" i="0"/>
                        <a:t>Understanding of policy evident in sprint planning</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525949884"/>
                  </a:ext>
                </a:extLst>
              </a:tr>
              <a:tr h="370840">
                <a:tc>
                  <a:txBody>
                    <a:bodyPr/>
                    <a:lstStyle/>
                    <a:p>
                      <a:r>
                        <a:rPr lang="en-GB" sz="2800"/>
                        <a:t>Identifying pressing sector issues</a:t>
                      </a:r>
                    </a:p>
                    <a:p>
                      <a:endParaRPr lang="en-GB" sz="28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Understanding of issues evident in sprint planning</a:t>
                      </a:r>
                    </a:p>
                    <a:p>
                      <a:pPr marL="285750" indent="-285750">
                        <a:buFont typeface="Arial" panose="020B0604020202020204" pitchFamily="34" charset="0"/>
                        <a:buChar char="•"/>
                      </a:pPr>
                      <a:endParaRPr lang="en-GB" sz="1800" b="0" i="0"/>
                    </a:p>
                  </a:txBody>
                  <a:tcPr/>
                </a:tc>
                <a:extLst>
                  <a:ext uri="{0D108BD9-81ED-4DB2-BD59-A6C34878D82A}">
                    <a16:rowId xmlns:a16="http://schemas.microsoft.com/office/drawing/2014/main" val="1233124271"/>
                  </a:ext>
                </a:extLst>
              </a:tr>
              <a:tr h="370840">
                <a:tc>
                  <a:txBody>
                    <a:bodyPr/>
                    <a:lstStyle/>
                    <a:p>
                      <a:r>
                        <a:rPr lang="en-GB" sz="2800"/>
                        <a:t>Knowledge of the data landscape</a:t>
                      </a:r>
                    </a:p>
                    <a:p>
                      <a:endParaRPr lang="en-GB" sz="28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Identifying datasets which address user stories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t>Understanding context and reliability of datasets</a:t>
                      </a:r>
                    </a:p>
                    <a:p>
                      <a:pPr marL="285750" indent="-285750">
                        <a:buFont typeface="Arial" panose="020B0604020202020204" pitchFamily="34" charset="0"/>
                        <a:buChar char="•"/>
                      </a:pPr>
                      <a:endParaRPr lang="en-GB" sz="1800" i="0"/>
                    </a:p>
                  </a:txBody>
                  <a:tcPr/>
                </a:tc>
                <a:extLst>
                  <a:ext uri="{0D108BD9-81ED-4DB2-BD59-A6C34878D82A}">
                    <a16:rowId xmlns:a16="http://schemas.microsoft.com/office/drawing/2014/main" val="243393457"/>
                  </a:ext>
                </a:extLst>
              </a:tr>
            </a:tbl>
          </a:graphicData>
        </a:graphic>
      </p:graphicFrame>
    </p:spTree>
    <p:extLst>
      <p:ext uri="{BB962C8B-B14F-4D97-AF65-F5344CB8AC3E}">
        <p14:creationId xmlns:p14="http://schemas.microsoft.com/office/powerpoint/2010/main" val="2984338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C32A4B-B5F5-4B4E-9889-276354CA4196}"/>
              </a:ext>
            </a:extLst>
          </p:cNvPr>
          <p:cNvSpPr>
            <a:spLocks noGrp="1"/>
          </p:cNvSpPr>
          <p:nvPr>
            <p:ph type="title"/>
          </p:nvPr>
        </p:nvSpPr>
        <p:spPr/>
        <p:txBody>
          <a:bodyPr/>
          <a:lstStyle/>
          <a:p>
            <a:r>
              <a:rPr lang="en-US"/>
              <a:t>Overall Number of Datasets Considered</a:t>
            </a:r>
          </a:p>
        </p:txBody>
      </p:sp>
      <p:sp>
        <p:nvSpPr>
          <p:cNvPr id="2" name="Content Placeholder 1"/>
          <p:cNvSpPr>
            <a:spLocks noGrp="1"/>
          </p:cNvSpPr>
          <p:nvPr>
            <p:ph sz="quarter" idx="13"/>
          </p:nvPr>
        </p:nvSpPr>
        <p:spPr>
          <a:xfrm>
            <a:off x="287868" y="1690688"/>
            <a:ext cx="10734809" cy="4130887"/>
          </a:xfrm>
        </p:spPr>
        <p:txBody>
          <a:bodyPr/>
          <a:lstStyle/>
          <a:p>
            <a:endParaRPr lang="en-GB" dirty="0"/>
          </a:p>
        </p:txBody>
      </p:sp>
      <p:sp>
        <p:nvSpPr>
          <p:cNvPr id="4" name="TextBox 3">
            <a:extLst>
              <a:ext uri="{FF2B5EF4-FFF2-40B4-BE49-F238E27FC236}">
                <a16:creationId xmlns:a16="http://schemas.microsoft.com/office/drawing/2014/main" id="{68326D2D-BF8D-4327-82C1-1A85F912D539}"/>
              </a:ext>
            </a:extLst>
          </p:cNvPr>
          <p:cNvSpPr txBox="1"/>
          <p:nvPr/>
        </p:nvSpPr>
        <p:spPr>
          <a:xfrm>
            <a:off x="5044615" y="3158490"/>
            <a:ext cx="2743200" cy="140820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t>57</a:t>
            </a:r>
          </a:p>
          <a:p>
            <a:pPr algn="ctr"/>
            <a:r>
              <a:rPr lang="en-US" sz="1351"/>
              <a:t>Unique Datasets</a:t>
            </a:r>
          </a:p>
        </p:txBody>
      </p:sp>
      <p:sp>
        <p:nvSpPr>
          <p:cNvPr id="5" name="TextBox 4">
            <a:extLst>
              <a:ext uri="{FF2B5EF4-FFF2-40B4-BE49-F238E27FC236}">
                <a16:creationId xmlns:a16="http://schemas.microsoft.com/office/drawing/2014/main" id="{96DB4EBF-95A0-4183-BAF1-7661C5C7E3C8}"/>
              </a:ext>
            </a:extLst>
          </p:cNvPr>
          <p:cNvSpPr txBox="1"/>
          <p:nvPr/>
        </p:nvSpPr>
        <p:spPr>
          <a:xfrm>
            <a:off x="8279477" y="3158490"/>
            <a:ext cx="2743200" cy="140820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t>27</a:t>
            </a:r>
          </a:p>
          <a:p>
            <a:pPr algn="ctr"/>
            <a:r>
              <a:rPr lang="en-US" sz="1351"/>
              <a:t>Teams</a:t>
            </a:r>
          </a:p>
        </p:txBody>
      </p:sp>
      <p:sp>
        <p:nvSpPr>
          <p:cNvPr id="6" name="TextBox 5">
            <a:extLst>
              <a:ext uri="{FF2B5EF4-FFF2-40B4-BE49-F238E27FC236}">
                <a16:creationId xmlns:a16="http://schemas.microsoft.com/office/drawing/2014/main" id="{AB462CEC-44F2-4BA7-B1B2-68EDC51ACFD5}"/>
              </a:ext>
            </a:extLst>
          </p:cNvPr>
          <p:cNvSpPr txBox="1"/>
          <p:nvPr/>
        </p:nvSpPr>
        <p:spPr>
          <a:xfrm>
            <a:off x="2055583" y="3158490"/>
            <a:ext cx="2743200" cy="140820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t>29</a:t>
            </a:r>
          </a:p>
          <a:p>
            <a:pPr algn="ctr"/>
            <a:r>
              <a:rPr lang="en-US" sz="1351"/>
              <a:t>Data Sources</a:t>
            </a:r>
          </a:p>
        </p:txBody>
      </p:sp>
    </p:spTree>
    <p:extLst>
      <p:ext uri="{BB962C8B-B14F-4D97-AF65-F5344CB8AC3E}">
        <p14:creationId xmlns:p14="http://schemas.microsoft.com/office/powerpoint/2010/main" val="3803717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3062E-AD79-4840-8C60-A4210D3E46AD}"/>
              </a:ext>
            </a:extLst>
          </p:cNvPr>
          <p:cNvSpPr>
            <a:spLocks noGrp="1"/>
          </p:cNvSpPr>
          <p:nvPr>
            <p:ph type="title"/>
          </p:nvPr>
        </p:nvSpPr>
        <p:spPr/>
        <p:txBody>
          <a:bodyPr/>
          <a:lstStyle/>
          <a:p>
            <a:r>
              <a:rPr lang="en-US"/>
              <a:t>Where does the data come from?</a:t>
            </a:r>
          </a:p>
        </p:txBody>
      </p:sp>
      <p:sp>
        <p:nvSpPr>
          <p:cNvPr id="2" name="Content Placeholder 1">
            <a:extLst>
              <a:ext uri="{FF2B5EF4-FFF2-40B4-BE49-F238E27FC236}">
                <a16:creationId xmlns:a16="http://schemas.microsoft.com/office/drawing/2014/main" id="{CFF44C7B-E145-48F8-8B2A-D1E2505ADADC}"/>
              </a:ext>
            </a:extLst>
          </p:cNvPr>
          <p:cNvSpPr>
            <a:spLocks noGrp="1"/>
          </p:cNvSpPr>
          <p:nvPr>
            <p:ph sz="quarter" idx="13"/>
          </p:nvPr>
        </p:nvSpPr>
        <p:spPr>
          <a:xfrm>
            <a:off x="287868" y="4460724"/>
            <a:ext cx="11616265" cy="1849061"/>
          </a:xfrm>
        </p:spPr>
        <p:txBody>
          <a:bodyPr vert="horz" lIns="91440" tIns="45720" rIns="91440" bIns="45720" rtlCol="0" anchor="t">
            <a:normAutofit/>
          </a:bodyPr>
          <a:lstStyle/>
          <a:p>
            <a:r>
              <a:rPr lang="en-US" dirty="0"/>
              <a:t>Datasets came from </a:t>
            </a:r>
            <a:r>
              <a:rPr lang="en-US" b="1" dirty="0"/>
              <a:t>9</a:t>
            </a:r>
            <a:r>
              <a:rPr lang="en-US" dirty="0"/>
              <a:t> private sector </a:t>
            </a:r>
            <a:r>
              <a:rPr lang="en-US" dirty="0" err="1"/>
              <a:t>organisations</a:t>
            </a:r>
            <a:r>
              <a:rPr lang="en-US" dirty="0"/>
              <a:t> and </a:t>
            </a:r>
            <a:r>
              <a:rPr lang="en-US" b="1" dirty="0"/>
              <a:t>20</a:t>
            </a:r>
            <a:r>
              <a:rPr lang="en-US" dirty="0"/>
              <a:t> public sector </a:t>
            </a:r>
            <a:r>
              <a:rPr lang="en-US" dirty="0" err="1"/>
              <a:t>organisations</a:t>
            </a:r>
            <a:r>
              <a:rPr lang="en-US" dirty="0"/>
              <a:t>.</a:t>
            </a:r>
          </a:p>
          <a:p>
            <a:pPr>
              <a:buFont typeface="Wingdings"/>
            </a:pPr>
            <a:r>
              <a:rPr lang="en-US" dirty="0"/>
              <a:t>The most popular sources of data were </a:t>
            </a:r>
            <a:r>
              <a:rPr lang="en-US" b="1" dirty="0"/>
              <a:t>HESA</a:t>
            </a:r>
            <a:r>
              <a:rPr lang="en-US" dirty="0"/>
              <a:t> and </a:t>
            </a:r>
            <a:r>
              <a:rPr lang="en-US" b="1" dirty="0"/>
              <a:t>HEFCE</a:t>
            </a:r>
            <a:endParaRPr lang="en-US" dirty="0"/>
          </a:p>
        </p:txBody>
      </p:sp>
      <p:pic>
        <p:nvPicPr>
          <p:cNvPr id="4" name="Picture 4" descr="Where.png">
            <a:extLst>
              <a:ext uri="{FF2B5EF4-FFF2-40B4-BE49-F238E27FC236}">
                <a16:creationId xmlns:a16="http://schemas.microsoft.com/office/drawing/2014/main" id="{F0DB3D0C-1585-4297-A08E-8C9E0E542C17}"/>
              </a:ext>
            </a:extLst>
          </p:cNvPr>
          <p:cNvPicPr>
            <a:picLocks noChangeAspect="1"/>
          </p:cNvPicPr>
          <p:nvPr/>
        </p:nvPicPr>
        <p:blipFill>
          <a:blip r:embed="rId2"/>
          <a:stretch>
            <a:fillRect/>
          </a:stretch>
        </p:blipFill>
        <p:spPr>
          <a:xfrm>
            <a:off x="2650521" y="754937"/>
            <a:ext cx="6534352" cy="3705787"/>
          </a:xfrm>
          <a:prstGeom prst="rect">
            <a:avLst/>
          </a:prstGeom>
        </p:spPr>
      </p:pic>
    </p:spTree>
    <p:extLst>
      <p:ext uri="{BB962C8B-B14F-4D97-AF65-F5344CB8AC3E}">
        <p14:creationId xmlns:p14="http://schemas.microsoft.com/office/powerpoint/2010/main" val="875251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3DA37-88E9-40EC-92F4-DEAED7ACA1A5}"/>
              </a:ext>
            </a:extLst>
          </p:cNvPr>
          <p:cNvSpPr>
            <a:spLocks noGrp="1"/>
          </p:cNvSpPr>
          <p:nvPr>
            <p:ph type="title"/>
          </p:nvPr>
        </p:nvSpPr>
        <p:spPr/>
        <p:txBody>
          <a:bodyPr/>
          <a:lstStyle/>
          <a:p>
            <a:r>
              <a:rPr lang="en-US"/>
              <a:t>How many data sources do teams use?</a:t>
            </a:r>
          </a:p>
        </p:txBody>
      </p:sp>
      <p:sp>
        <p:nvSpPr>
          <p:cNvPr id="2" name="Content Placeholder 1">
            <a:extLst>
              <a:ext uri="{FF2B5EF4-FFF2-40B4-BE49-F238E27FC236}">
                <a16:creationId xmlns:a16="http://schemas.microsoft.com/office/drawing/2014/main" id="{B7C9E59D-B9B4-432A-BB72-88F123AEFDE4}"/>
              </a:ext>
            </a:extLst>
          </p:cNvPr>
          <p:cNvSpPr>
            <a:spLocks noGrp="1"/>
          </p:cNvSpPr>
          <p:nvPr>
            <p:ph sz="quarter" idx="13"/>
          </p:nvPr>
        </p:nvSpPr>
        <p:spPr>
          <a:xfrm>
            <a:off x="287868" y="1690687"/>
            <a:ext cx="11619652" cy="4619097"/>
          </a:xfrm>
        </p:spPr>
        <p:txBody>
          <a:bodyPr vert="horz" lIns="91440" tIns="45720" rIns="91440" bIns="45720" rtlCol="0" anchor="t">
            <a:noAutofit/>
          </a:bodyPr>
          <a:lstStyle/>
          <a:p>
            <a:r>
              <a:rPr lang="en-US" sz="3200" dirty="0"/>
              <a:t>The average number of datasets used by a team was </a:t>
            </a:r>
            <a:r>
              <a:rPr lang="en-US" sz="3200" b="1" dirty="0"/>
              <a:t>5</a:t>
            </a:r>
            <a:r>
              <a:rPr lang="en-US" sz="3200" dirty="0"/>
              <a:t>. </a:t>
            </a:r>
          </a:p>
          <a:p>
            <a:pPr marL="0">
              <a:buFont typeface="Wingdings"/>
            </a:pPr>
            <a:r>
              <a:rPr lang="en-US" sz="3200" dirty="0"/>
              <a:t>The largest number of datasets used by a team was </a:t>
            </a:r>
            <a:r>
              <a:rPr lang="en-US" sz="3200" b="1" dirty="0"/>
              <a:t>8</a:t>
            </a:r>
            <a:r>
              <a:rPr lang="en-US" sz="3200" dirty="0"/>
              <a:t>.</a:t>
            </a:r>
          </a:p>
          <a:p>
            <a:endParaRPr lang="en-US" dirty="0"/>
          </a:p>
        </p:txBody>
      </p:sp>
      <p:pic>
        <p:nvPicPr>
          <p:cNvPr id="4" name="Picture 4" descr="how many.png">
            <a:extLst>
              <a:ext uri="{FF2B5EF4-FFF2-40B4-BE49-F238E27FC236}">
                <a16:creationId xmlns:a16="http://schemas.microsoft.com/office/drawing/2014/main" id="{FD8368AD-6092-4359-A07C-CA6B94087B72}"/>
              </a:ext>
            </a:extLst>
          </p:cNvPr>
          <p:cNvPicPr>
            <a:picLocks noChangeAspect="1"/>
          </p:cNvPicPr>
          <p:nvPr/>
        </p:nvPicPr>
        <p:blipFill>
          <a:blip r:embed="rId2"/>
          <a:stretch>
            <a:fillRect/>
          </a:stretch>
        </p:blipFill>
        <p:spPr>
          <a:xfrm>
            <a:off x="594361" y="2956130"/>
            <a:ext cx="10311791" cy="3146031"/>
          </a:xfrm>
          <a:prstGeom prst="rect">
            <a:avLst/>
          </a:prstGeom>
        </p:spPr>
      </p:pic>
    </p:spTree>
    <p:extLst>
      <p:ext uri="{BB962C8B-B14F-4D97-AF65-F5344CB8AC3E}">
        <p14:creationId xmlns:p14="http://schemas.microsoft.com/office/powerpoint/2010/main" val="1614437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DC8A3-FBC6-476C-97DE-4D947F37C2C8}"/>
              </a:ext>
            </a:extLst>
          </p:cNvPr>
          <p:cNvSpPr>
            <a:spLocks noGrp="1"/>
          </p:cNvSpPr>
          <p:nvPr>
            <p:ph type="title"/>
          </p:nvPr>
        </p:nvSpPr>
        <p:spPr/>
        <p:txBody>
          <a:bodyPr/>
          <a:lstStyle/>
          <a:p>
            <a:r>
              <a:rPr lang="en-US"/>
              <a:t>Popular Data Topics</a:t>
            </a:r>
          </a:p>
        </p:txBody>
      </p:sp>
      <p:sp>
        <p:nvSpPr>
          <p:cNvPr id="2" name="Content Placeholder 1">
            <a:extLst>
              <a:ext uri="{FF2B5EF4-FFF2-40B4-BE49-F238E27FC236}">
                <a16:creationId xmlns:a16="http://schemas.microsoft.com/office/drawing/2014/main" id="{A84F9523-2C0F-43F4-958A-C729F0F4B7CC}"/>
              </a:ext>
            </a:extLst>
          </p:cNvPr>
          <p:cNvSpPr>
            <a:spLocks noGrp="1"/>
          </p:cNvSpPr>
          <p:nvPr>
            <p:ph sz="quarter" idx="13"/>
          </p:nvPr>
        </p:nvSpPr>
        <p:spPr>
          <a:xfrm>
            <a:off x="287869" y="1930399"/>
            <a:ext cx="5015652" cy="4379385"/>
          </a:xfrm>
        </p:spPr>
        <p:txBody>
          <a:bodyPr vert="horz" lIns="91440" tIns="45720" rIns="91440" bIns="45720" rtlCol="0" anchor="t">
            <a:normAutofit/>
          </a:bodyPr>
          <a:lstStyle/>
          <a:p>
            <a:r>
              <a:rPr lang="en-US" sz="1867" dirty="0"/>
              <a:t>The most popular types of data with teams were those concerning students, population demographics, research, employment and graduate outcomes. </a:t>
            </a:r>
          </a:p>
          <a:p>
            <a:r>
              <a:rPr lang="en-US" sz="1867" dirty="0"/>
              <a:t>A small number of teams worked with library, staff, estates and finance data.</a:t>
            </a:r>
          </a:p>
          <a:p>
            <a:r>
              <a:rPr lang="en-US" sz="1867" dirty="0"/>
              <a:t>The least used datasets were those concerned with BCI and apprenticeships.</a:t>
            </a:r>
          </a:p>
          <a:p>
            <a:endParaRPr lang="en-US" dirty="0"/>
          </a:p>
        </p:txBody>
      </p:sp>
      <p:pic>
        <p:nvPicPr>
          <p:cNvPr id="4" name="Picture 4" descr="popular topics.png">
            <a:extLst>
              <a:ext uri="{FF2B5EF4-FFF2-40B4-BE49-F238E27FC236}">
                <a16:creationId xmlns:a16="http://schemas.microsoft.com/office/drawing/2014/main" id="{2E9E454B-DD09-4963-8E85-F3473E1DBA54}"/>
              </a:ext>
            </a:extLst>
          </p:cNvPr>
          <p:cNvPicPr>
            <a:picLocks noChangeAspect="1"/>
          </p:cNvPicPr>
          <p:nvPr/>
        </p:nvPicPr>
        <p:blipFill>
          <a:blip r:embed="rId2"/>
          <a:stretch>
            <a:fillRect/>
          </a:stretch>
        </p:blipFill>
        <p:spPr>
          <a:xfrm>
            <a:off x="5778045" y="807027"/>
            <a:ext cx="5398027" cy="5365076"/>
          </a:xfrm>
          <a:prstGeom prst="rect">
            <a:avLst/>
          </a:prstGeom>
        </p:spPr>
      </p:pic>
    </p:spTree>
    <p:extLst>
      <p:ext uri="{BB962C8B-B14F-4D97-AF65-F5344CB8AC3E}">
        <p14:creationId xmlns:p14="http://schemas.microsoft.com/office/powerpoint/2010/main" val="2742180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9CB3C-C083-4113-85BA-16E98C6C1DA6}"/>
              </a:ext>
            </a:extLst>
          </p:cNvPr>
          <p:cNvSpPr>
            <a:spLocks noGrp="1"/>
          </p:cNvSpPr>
          <p:nvPr>
            <p:ph type="title"/>
          </p:nvPr>
        </p:nvSpPr>
        <p:spPr/>
        <p:txBody>
          <a:bodyPr/>
          <a:lstStyle/>
          <a:p>
            <a:r>
              <a:rPr lang="en-US"/>
              <a:t>Domestic verses international data</a:t>
            </a:r>
          </a:p>
        </p:txBody>
      </p:sp>
      <p:sp>
        <p:nvSpPr>
          <p:cNvPr id="2" name="Content Placeholder 1">
            <a:extLst>
              <a:ext uri="{FF2B5EF4-FFF2-40B4-BE49-F238E27FC236}">
                <a16:creationId xmlns:a16="http://schemas.microsoft.com/office/drawing/2014/main" id="{54187B56-63E2-4E60-9330-649CB9FD3998}"/>
              </a:ext>
            </a:extLst>
          </p:cNvPr>
          <p:cNvSpPr>
            <a:spLocks noGrp="1"/>
          </p:cNvSpPr>
          <p:nvPr>
            <p:ph sz="quarter" idx="13"/>
          </p:nvPr>
        </p:nvSpPr>
        <p:spPr>
          <a:xfrm>
            <a:off x="287867" y="1688331"/>
            <a:ext cx="5421085" cy="5137152"/>
          </a:xfrm>
        </p:spPr>
        <p:txBody>
          <a:bodyPr vert="horz" lIns="91440" tIns="45720" rIns="91440" bIns="45720" rtlCol="0" anchor="t">
            <a:normAutofit/>
          </a:bodyPr>
          <a:lstStyle/>
          <a:p>
            <a:r>
              <a:rPr lang="en-US" sz="2667" b="1" dirty="0"/>
              <a:t>52</a:t>
            </a:r>
            <a:r>
              <a:rPr lang="en-US" sz="2667" dirty="0"/>
              <a:t> of the data sources used were from the UK. </a:t>
            </a:r>
          </a:p>
          <a:p>
            <a:r>
              <a:rPr lang="en-US" sz="2667" dirty="0"/>
              <a:t>Only </a:t>
            </a:r>
            <a:r>
              <a:rPr lang="en-US" sz="2667" b="1" dirty="0"/>
              <a:t>3</a:t>
            </a:r>
            <a:r>
              <a:rPr lang="en-US" sz="2667" dirty="0"/>
              <a:t> data sources were from the EU, and only </a:t>
            </a:r>
            <a:r>
              <a:rPr lang="en-US" sz="2667" b="1" dirty="0"/>
              <a:t>2</a:t>
            </a:r>
            <a:r>
              <a:rPr lang="en-US" sz="2667" dirty="0"/>
              <a:t> were international. </a:t>
            </a:r>
          </a:p>
          <a:p>
            <a:r>
              <a:rPr lang="en-US" sz="2667" dirty="0"/>
              <a:t>Some teams also used datasets specific to Wales and Scotland.</a:t>
            </a:r>
          </a:p>
          <a:p>
            <a:endParaRPr lang="en-US" dirty="0"/>
          </a:p>
        </p:txBody>
      </p:sp>
      <p:pic>
        <p:nvPicPr>
          <p:cNvPr id="6" name="Picture 6" descr="international.png">
            <a:extLst>
              <a:ext uri="{FF2B5EF4-FFF2-40B4-BE49-F238E27FC236}">
                <a16:creationId xmlns:a16="http://schemas.microsoft.com/office/drawing/2014/main" id="{D695FAD9-3002-4797-B21B-13983205E8B5}"/>
              </a:ext>
            </a:extLst>
          </p:cNvPr>
          <p:cNvPicPr>
            <a:picLocks noChangeAspect="1"/>
          </p:cNvPicPr>
          <p:nvPr/>
        </p:nvPicPr>
        <p:blipFill>
          <a:blip r:embed="rId2"/>
          <a:stretch>
            <a:fillRect/>
          </a:stretch>
        </p:blipFill>
        <p:spPr>
          <a:xfrm>
            <a:off x="6693677" y="790123"/>
            <a:ext cx="5210456" cy="4221549"/>
          </a:xfrm>
          <a:prstGeom prst="rect">
            <a:avLst/>
          </a:prstGeom>
        </p:spPr>
      </p:pic>
    </p:spTree>
    <p:extLst>
      <p:ext uri="{BB962C8B-B14F-4D97-AF65-F5344CB8AC3E}">
        <p14:creationId xmlns:p14="http://schemas.microsoft.com/office/powerpoint/2010/main" val="3050655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96811"/>
            <a:ext cx="10515600" cy="934849"/>
          </a:xfrm>
        </p:spPr>
        <p:txBody>
          <a:bodyPr>
            <a:normAutofit/>
          </a:bodyPr>
          <a:lstStyle/>
          <a:p>
            <a:r>
              <a:rPr lang="en-GB"/>
              <a:t>Data catalogue</a:t>
            </a:r>
          </a:p>
        </p:txBody>
      </p:sp>
      <p:sp>
        <p:nvSpPr>
          <p:cNvPr id="4" name="Content Placeholder 3"/>
          <p:cNvSpPr>
            <a:spLocks noGrp="1"/>
          </p:cNvSpPr>
          <p:nvPr>
            <p:ph sz="quarter" idx="13"/>
          </p:nvPr>
        </p:nvSpPr>
        <p:spPr/>
        <p:txBody>
          <a:bodyPr/>
          <a:lstStyle/>
          <a:p>
            <a:pPr marL="0" indent="0">
              <a:buNone/>
            </a:pPr>
            <a:endParaRPr lang="en-GB" dirty="0"/>
          </a:p>
        </p:txBody>
      </p:sp>
      <p:sp>
        <p:nvSpPr>
          <p:cNvPr id="8" name="TextBox 7"/>
          <p:cNvSpPr txBox="1"/>
          <p:nvPr/>
        </p:nvSpPr>
        <p:spPr>
          <a:xfrm>
            <a:off x="7042337" y="5132283"/>
            <a:ext cx="4570572" cy="1146852"/>
          </a:xfrm>
          <a:prstGeom prst="rect">
            <a:avLst/>
          </a:prstGeom>
        </p:spPr>
        <p:txBody>
          <a:bodyPr rtlCol="0" anchor="t">
            <a:spAutoFit/>
          </a:bodyPr>
          <a:lstStyle/>
          <a:p>
            <a:pPr algn="ctr"/>
            <a:endParaRPr lang="en-US" sz="1351" dirty="0">
              <a:solidFill>
                <a:srgbClr val="000000"/>
              </a:solidFill>
              <a:latin typeface="Calibri"/>
            </a:endParaRPr>
          </a:p>
          <a:p>
            <a:pPr algn="ctr"/>
            <a:r>
              <a:rPr lang="en-US" sz="2800" b="1" dirty="0"/>
              <a:t>bit.ly/bi-data-catalogue-2</a:t>
            </a:r>
          </a:p>
          <a:p>
            <a:pPr algn="ctr"/>
            <a:endParaRPr lang="en-US" sz="1351" dirty="0"/>
          </a:p>
          <a:p>
            <a:pPr algn="ctr"/>
            <a:endParaRPr lang="en-US" sz="1351" dirty="0">
              <a:latin typeface="Calibri" charset="0"/>
            </a:endParaRPr>
          </a:p>
        </p:txBody>
      </p:sp>
      <p:pic>
        <p:nvPicPr>
          <p:cNvPr id="2" name="Picture 1" descr="Screen Shot 2017-03-31 at 16.10.02.png"/>
          <p:cNvPicPr>
            <a:picLocks noChangeAspect="1"/>
          </p:cNvPicPr>
          <p:nvPr/>
        </p:nvPicPr>
        <p:blipFill>
          <a:blip r:embed="rId3"/>
          <a:stretch>
            <a:fillRect/>
          </a:stretch>
        </p:blipFill>
        <p:spPr>
          <a:xfrm>
            <a:off x="-62557" y="1690688"/>
            <a:ext cx="6813670" cy="5201846"/>
          </a:xfrm>
          <a:prstGeom prst="rect">
            <a:avLst/>
          </a:prstGeom>
        </p:spPr>
      </p:pic>
      <p:sp>
        <p:nvSpPr>
          <p:cNvPr id="5" name="TextBox 4"/>
          <p:cNvSpPr txBox="1"/>
          <p:nvPr/>
        </p:nvSpPr>
        <p:spPr>
          <a:xfrm>
            <a:off x="7285834" y="1178712"/>
            <a:ext cx="4488207" cy="1284904"/>
          </a:xfrm>
          <a:prstGeom prst="rect">
            <a:avLst/>
          </a:prstGeom>
        </p:spPr>
        <p:txBody>
          <a:bodyPr rtlCol="0">
            <a:spAutoFit/>
          </a:bodyPr>
          <a:lstStyle/>
          <a:p>
            <a:pPr marL="285744" indent="-285744">
              <a:buFont typeface="Arial" panose="020B0604020202020204" pitchFamily="34" charset="0"/>
              <a:buChar char="•"/>
            </a:pPr>
            <a:r>
              <a:rPr lang="en-US" sz="2133" dirty="0"/>
              <a:t>Contains links to:</a:t>
            </a:r>
            <a:endParaRPr lang="en-US" sz="2133" dirty="0">
              <a:solidFill>
                <a:srgbClr val="000000"/>
              </a:solidFill>
              <a:latin typeface="Calibri"/>
            </a:endParaRPr>
          </a:p>
          <a:p>
            <a:pPr marL="285744" indent="-285744">
              <a:buFont typeface="Arial" panose="020B0604020202020204" pitchFamily="34" charset="0"/>
              <a:buChar char="•"/>
            </a:pPr>
            <a:r>
              <a:rPr lang="en-US" sz="2133" dirty="0">
                <a:solidFill>
                  <a:srgbClr val="000000"/>
                </a:solidFill>
                <a:latin typeface="Calibri"/>
              </a:rPr>
              <a:t>Public Datasets</a:t>
            </a:r>
          </a:p>
          <a:p>
            <a:pPr marL="285744" indent="-285744">
              <a:buFont typeface="Arial" panose="020B0604020202020204" pitchFamily="34" charset="0"/>
              <a:buChar char="•"/>
            </a:pPr>
            <a:r>
              <a:rPr lang="en-US" sz="2133" dirty="0">
                <a:solidFill>
                  <a:srgbClr val="000000"/>
                </a:solidFill>
                <a:latin typeface="Calibri"/>
              </a:rPr>
              <a:t>Linking Datasets</a:t>
            </a:r>
          </a:p>
          <a:p>
            <a:pPr marL="285744" indent="-285744">
              <a:buFont typeface="Arial" panose="020B0604020202020204" pitchFamily="34" charset="0"/>
              <a:buChar char="•"/>
            </a:pPr>
            <a:endParaRPr lang="en-US" sz="1351" dirty="0">
              <a:solidFill>
                <a:srgbClr val="000000"/>
              </a:solidFill>
              <a:latin typeface="Calibri"/>
            </a:endParaRPr>
          </a:p>
        </p:txBody>
      </p:sp>
    </p:spTree>
    <p:extLst>
      <p:ext uri="{BB962C8B-B14F-4D97-AF65-F5344CB8AC3E}">
        <p14:creationId xmlns:p14="http://schemas.microsoft.com/office/powerpoint/2010/main" val="65951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746" y="1778611"/>
            <a:ext cx="10837377" cy="4610466"/>
          </a:xfrm>
        </p:spPr>
        <p:txBody>
          <a:bodyPr>
            <a:normAutofit/>
          </a:bodyPr>
          <a:lstStyle/>
          <a:p>
            <a:r>
              <a:rPr lang="en-GB" sz="2400" dirty="0"/>
              <a:t>Data landscape is very fragmented - this helps us makes sense of the landscape on a national basis</a:t>
            </a:r>
          </a:p>
          <a:p>
            <a:r>
              <a:rPr lang="en-GB" sz="2400" dirty="0"/>
              <a:t>We can do it once and well for all HEIs creating a shared infrastructure </a:t>
            </a:r>
          </a:p>
          <a:p>
            <a:r>
              <a:rPr lang="en-GB" sz="2400" dirty="0"/>
              <a:t>Enhances strategic planning and decision making</a:t>
            </a:r>
          </a:p>
          <a:p>
            <a:r>
              <a:rPr lang="en-GB" sz="2400" dirty="0"/>
              <a:t>Reduces the current massive duplication of effort, improves effectiveness, achieves efficiencies and saves resources</a:t>
            </a:r>
          </a:p>
          <a:p>
            <a:r>
              <a:rPr lang="en-GB" sz="2400" dirty="0"/>
              <a:t>The start of this journey, all the time we are discovering new insights that could not have been anticipated previously and related benefits</a:t>
            </a:r>
          </a:p>
          <a:p>
            <a:pPr marL="0" indent="0">
              <a:lnSpc>
                <a:spcPct val="110000"/>
              </a:lnSpc>
              <a:buNone/>
            </a:pPr>
            <a:endParaRPr lang="en-GB" sz="8600" dirty="0"/>
          </a:p>
          <a:p>
            <a:pPr marL="0" lvl="0" indent="0">
              <a:buNone/>
            </a:pPr>
            <a:endParaRPr lang="en-GB" dirty="0"/>
          </a:p>
        </p:txBody>
      </p:sp>
      <p:sp>
        <p:nvSpPr>
          <p:cNvPr id="3" name="Title 2"/>
          <p:cNvSpPr>
            <a:spLocks noGrp="1"/>
          </p:cNvSpPr>
          <p:nvPr>
            <p:ph type="title"/>
          </p:nvPr>
        </p:nvSpPr>
        <p:spPr/>
        <p:txBody>
          <a:bodyPr/>
          <a:lstStyle/>
          <a:p>
            <a:r>
              <a:rPr lang="en-GB" dirty="0"/>
              <a:t>Why this way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92" y="-1"/>
            <a:ext cx="2084596" cy="710137"/>
          </a:xfrm>
          <a:prstGeom prst="rect">
            <a:avLst/>
          </a:prstGeom>
        </p:spPr>
      </p:pic>
    </p:spTree>
    <p:extLst>
      <p:ext uri="{BB962C8B-B14F-4D97-AF65-F5344CB8AC3E}">
        <p14:creationId xmlns:p14="http://schemas.microsoft.com/office/powerpoint/2010/main" val="378921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GB" sz="4000" dirty="0">
                <a:solidFill>
                  <a:srgbClr val="458525"/>
                </a:solidFill>
                <a:ea typeface="+mj-ea"/>
                <a:cs typeface="+mj-cs"/>
              </a:rPr>
              <a:t>Community Dashboards – what’s available now?</a:t>
            </a:r>
          </a:p>
        </p:txBody>
      </p:sp>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45" r="6545"/>
          <a:stretch/>
        </p:blipFill>
        <p:spPr>
          <a:xfrm>
            <a:off x="5221288" y="1367623"/>
            <a:ext cx="6172200" cy="5490377"/>
          </a:xfrm>
          <a:prstGeom prst="rect">
            <a:avLst/>
          </a:prstGeom>
          <a:ln w="6350">
            <a:noFill/>
          </a:ln>
        </p:spPr>
      </p:pic>
    </p:spTree>
    <p:extLst>
      <p:ext uri="{BB962C8B-B14F-4D97-AF65-F5344CB8AC3E}">
        <p14:creationId xmlns:p14="http://schemas.microsoft.com/office/powerpoint/2010/main" val="229231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49300" y="1112672"/>
          <a:ext cx="10685843" cy="4742233"/>
        </p:xfrm>
        <a:graphic>
          <a:graphicData uri="http://schemas.openxmlformats.org/drawingml/2006/table">
            <a:tbl>
              <a:tblPr firstRow="1" firstCol="1" bandRow="1">
                <a:tableStyleId>{5C22544A-7EE6-4342-B048-85BDC9FD1C3A}</a:tableStyleId>
              </a:tblPr>
              <a:tblGrid>
                <a:gridCol w="657225">
                  <a:extLst>
                    <a:ext uri="{9D8B030D-6E8A-4147-A177-3AD203B41FA5}">
                      <a16:colId xmlns:a16="http://schemas.microsoft.com/office/drawing/2014/main" val="2264218803"/>
                    </a:ext>
                  </a:extLst>
                </a:gridCol>
                <a:gridCol w="7038974">
                  <a:extLst>
                    <a:ext uri="{9D8B030D-6E8A-4147-A177-3AD203B41FA5}">
                      <a16:colId xmlns:a16="http://schemas.microsoft.com/office/drawing/2014/main" val="1062424498"/>
                    </a:ext>
                  </a:extLst>
                </a:gridCol>
                <a:gridCol w="2989644">
                  <a:extLst>
                    <a:ext uri="{9D8B030D-6E8A-4147-A177-3AD203B41FA5}">
                      <a16:colId xmlns:a16="http://schemas.microsoft.com/office/drawing/2014/main" val="785993205"/>
                    </a:ext>
                  </a:extLst>
                </a:gridCol>
              </a:tblGrid>
              <a:tr h="537898">
                <a:tc>
                  <a:txBody>
                    <a:bodyPr/>
                    <a:lstStyle/>
                    <a:p>
                      <a:pPr lvl="0">
                        <a:spcAft>
                          <a:spcPts val="0"/>
                        </a:spcAft>
                        <a:buNone/>
                      </a:pPr>
                      <a:r>
                        <a:rPr lang="en-US" sz="1800">
                          <a:effectLst/>
                        </a:rPr>
                        <a:t>ID</a:t>
                      </a:r>
                      <a:endParaRPr lang="en-GB" sz="1800">
                        <a:effectLst/>
                        <a:latin typeface="Calibri"/>
                        <a:ea typeface="Calibri" panose="020F0502020204030204" pitchFamily="34" charset="0"/>
                        <a:cs typeface="Calibri"/>
                      </a:endParaRPr>
                    </a:p>
                  </a:txBody>
                  <a:tcPr marL="68580" marR="68580" marT="0" marB="0"/>
                </a:tc>
                <a:tc>
                  <a:txBody>
                    <a:bodyPr/>
                    <a:lstStyle/>
                    <a:p>
                      <a:pPr>
                        <a:spcAft>
                          <a:spcPts val="0"/>
                        </a:spcAft>
                      </a:pPr>
                      <a:r>
                        <a:rPr lang="en-US" sz="1800">
                          <a:effectLst/>
                        </a:rPr>
                        <a:t>Name</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1800">
                          <a:effectLst/>
                        </a:rPr>
                        <a:t>Release Date</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27542130"/>
                  </a:ext>
                </a:extLst>
              </a:tr>
              <a:tr h="333375">
                <a:tc>
                  <a:txBody>
                    <a:bodyPr/>
                    <a:lstStyle/>
                    <a:p>
                      <a:pPr lvl="0">
                        <a:spcAft>
                          <a:spcPts val="0"/>
                        </a:spcAft>
                        <a:buNone/>
                      </a:pPr>
                      <a:r>
                        <a:rPr lang="en-US" sz="1800">
                          <a:effectLst/>
                        </a:rPr>
                        <a:t>1</a:t>
                      </a:r>
                      <a:endParaRPr lang="en-GB" sz="1800">
                        <a:effectLst/>
                        <a:latin typeface="Calibri"/>
                        <a:ea typeface="Calibri" panose="020F0502020204030204" pitchFamily="34" charset="0"/>
                        <a:cs typeface="Calibri"/>
                      </a:endParaRPr>
                    </a:p>
                  </a:txBody>
                  <a:tcPr marL="68580" marR="68580" marT="0" marB="0"/>
                </a:tc>
                <a:tc>
                  <a:txBody>
                    <a:bodyPr/>
                    <a:lstStyle/>
                    <a:p>
                      <a:pPr>
                        <a:spcAft>
                          <a:spcPts val="0"/>
                        </a:spcAft>
                      </a:pPr>
                      <a:r>
                        <a:rPr lang="en-US" sz="1800">
                          <a:effectLst/>
                        </a:rPr>
                        <a:t>Athena Swan &amp; Race Equality Dashboard</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1800">
                          <a:effectLst/>
                        </a:rPr>
                        <a:t>Dec 16</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18089885"/>
                  </a:ext>
                </a:extLst>
              </a:tr>
              <a:tr h="268949">
                <a:tc>
                  <a:txBody>
                    <a:bodyPr/>
                    <a:lstStyle/>
                    <a:p>
                      <a:pPr lvl="0">
                        <a:spcAft>
                          <a:spcPts val="0"/>
                        </a:spcAft>
                        <a:buNone/>
                      </a:pPr>
                      <a:r>
                        <a:rPr lang="en-US" sz="1800">
                          <a:effectLst/>
                        </a:rPr>
                        <a:t>2</a:t>
                      </a:r>
                      <a:endParaRPr lang="en-GB" sz="1800">
                        <a:effectLst/>
                        <a:latin typeface="Calibri"/>
                        <a:ea typeface="Calibri" panose="020F0502020204030204" pitchFamily="34" charset="0"/>
                        <a:cs typeface="Calibri"/>
                      </a:endParaRPr>
                    </a:p>
                  </a:txBody>
                  <a:tcPr marL="68580" marR="68580" marT="0" marB="0"/>
                </a:tc>
                <a:tc>
                  <a:txBody>
                    <a:bodyPr/>
                    <a:lstStyle/>
                    <a:p>
                      <a:pPr>
                        <a:spcAft>
                          <a:spcPts val="0"/>
                        </a:spcAft>
                      </a:pPr>
                      <a:r>
                        <a:rPr lang="en-US" sz="1800">
                          <a:effectLst/>
                        </a:rPr>
                        <a:t>Destination of Leavers by Activity</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1800">
                          <a:effectLst/>
                        </a:rPr>
                        <a:t>Dec 16</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20932616"/>
                  </a:ext>
                </a:extLst>
              </a:tr>
              <a:tr h="304800">
                <a:tc>
                  <a:txBody>
                    <a:bodyPr/>
                    <a:lstStyle/>
                    <a:p>
                      <a:pPr lvl="0">
                        <a:spcAft>
                          <a:spcPts val="0"/>
                        </a:spcAft>
                        <a:buNone/>
                      </a:pPr>
                      <a:r>
                        <a:rPr lang="en-US" sz="1800">
                          <a:effectLst/>
                        </a:rPr>
                        <a:t>3</a:t>
                      </a:r>
                      <a:endParaRPr lang="en-GB" sz="1800">
                        <a:effectLst/>
                        <a:latin typeface="Calibri"/>
                        <a:ea typeface="Calibri" panose="020F0502020204030204" pitchFamily="34" charset="0"/>
                        <a:cs typeface="Calibri"/>
                      </a:endParaRPr>
                    </a:p>
                  </a:txBody>
                  <a:tcPr marL="68580" marR="68580" marT="0" marB="0"/>
                </a:tc>
                <a:tc>
                  <a:txBody>
                    <a:bodyPr/>
                    <a:lstStyle/>
                    <a:p>
                      <a:pPr>
                        <a:spcAft>
                          <a:spcPts val="0"/>
                        </a:spcAft>
                      </a:pPr>
                      <a:r>
                        <a:rPr lang="en-US" sz="1800">
                          <a:effectLst/>
                        </a:rPr>
                        <a:t>Destination of Leavers Explorer</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1800">
                          <a:effectLst/>
                        </a:rPr>
                        <a:t>Dec 16</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4460884"/>
                  </a:ext>
                </a:extLst>
              </a:tr>
              <a:tr h="268949">
                <a:tc>
                  <a:txBody>
                    <a:bodyPr/>
                    <a:lstStyle/>
                    <a:p>
                      <a:pPr lvl="0">
                        <a:spcAft>
                          <a:spcPts val="0"/>
                        </a:spcAft>
                        <a:buNone/>
                      </a:pPr>
                      <a:r>
                        <a:rPr lang="en-US" sz="1800">
                          <a:effectLst/>
                        </a:rPr>
                        <a:t>4</a:t>
                      </a:r>
                      <a:endParaRPr lang="en-GB" sz="1800">
                        <a:effectLst/>
                        <a:latin typeface="Calibri"/>
                        <a:ea typeface="Calibri" panose="020F0502020204030204" pitchFamily="34" charset="0"/>
                        <a:cs typeface="Calibri"/>
                      </a:endParaRPr>
                    </a:p>
                  </a:txBody>
                  <a:tcPr marL="68580" marR="68580" marT="0" marB="0"/>
                </a:tc>
                <a:tc>
                  <a:txBody>
                    <a:bodyPr/>
                    <a:lstStyle/>
                    <a:p>
                      <a:pPr>
                        <a:spcAft>
                          <a:spcPts val="0"/>
                        </a:spcAft>
                      </a:pPr>
                      <a:r>
                        <a:rPr lang="en-US" sz="1800">
                          <a:effectLst/>
                        </a:rPr>
                        <a:t>HE-BCI Part B Explorer</a:t>
                      </a:r>
                    </a:p>
                  </a:txBody>
                  <a:tcPr marL="68580" marR="68580" marT="0" marB="0"/>
                </a:tc>
                <a:tc>
                  <a:txBody>
                    <a:bodyPr/>
                    <a:lstStyle/>
                    <a:p>
                      <a:pPr>
                        <a:spcAft>
                          <a:spcPts val="0"/>
                        </a:spcAft>
                      </a:pPr>
                      <a:r>
                        <a:rPr lang="en-US" sz="1800">
                          <a:effectLst/>
                        </a:rPr>
                        <a:t>Dec 16</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59413869"/>
                  </a:ext>
                </a:extLst>
              </a:tr>
              <a:tr h="268949">
                <a:tc>
                  <a:txBody>
                    <a:bodyPr/>
                    <a:lstStyle/>
                    <a:p>
                      <a:pPr lvl="0">
                        <a:buNone/>
                      </a:pPr>
                      <a:r>
                        <a:rPr lang="en-US" sz="1800">
                          <a:effectLst/>
                        </a:rPr>
                        <a:t>5</a:t>
                      </a:r>
                    </a:p>
                  </a:txBody>
                  <a:tcPr marL="68580" marR="68580" marT="0" marB="0"/>
                </a:tc>
                <a:tc>
                  <a:txBody>
                    <a:bodyPr/>
                    <a:lstStyle/>
                    <a:p>
                      <a:pPr lvl="0">
                        <a:buNone/>
                      </a:pPr>
                      <a:r>
                        <a:rPr lang="en-US" sz="1800">
                          <a:effectLst/>
                        </a:rPr>
                        <a:t>University Research Benchmarking</a:t>
                      </a:r>
                    </a:p>
                  </a:txBody>
                  <a:tcPr marL="68580" marR="68580" marT="0" marB="0"/>
                </a:tc>
                <a:tc>
                  <a:txBody>
                    <a:bodyPr/>
                    <a:lstStyle/>
                    <a:p>
                      <a:pPr lvl="0">
                        <a:buNone/>
                      </a:pPr>
                      <a:r>
                        <a:rPr lang="en-US" sz="1800">
                          <a:effectLst/>
                        </a:rPr>
                        <a:t>Feb 18</a:t>
                      </a:r>
                    </a:p>
                  </a:txBody>
                  <a:tcPr marL="68580" marR="68580" marT="0" marB="0"/>
                </a:tc>
                <a:extLst>
                  <a:ext uri="{0D108BD9-81ED-4DB2-BD59-A6C34878D82A}">
                    <a16:rowId xmlns:a16="http://schemas.microsoft.com/office/drawing/2014/main" val="919050487"/>
                  </a:ext>
                </a:extLst>
              </a:tr>
              <a:tr h="268949">
                <a:tc>
                  <a:txBody>
                    <a:bodyPr/>
                    <a:lstStyle/>
                    <a:p>
                      <a:pPr lvl="0">
                        <a:buNone/>
                      </a:pPr>
                      <a:r>
                        <a:rPr lang="en-US" sz="1800">
                          <a:effectLst/>
                        </a:rPr>
                        <a:t>6</a:t>
                      </a:r>
                    </a:p>
                  </a:txBody>
                  <a:tcPr marL="68580" marR="68580" marT="0" marB="0"/>
                </a:tc>
                <a:tc>
                  <a:txBody>
                    <a:bodyPr/>
                    <a:lstStyle/>
                    <a:p>
                      <a:pPr lvl="0">
                        <a:buNone/>
                      </a:pPr>
                      <a:r>
                        <a:rPr lang="en-US" sz="1800">
                          <a:effectLst/>
                        </a:rPr>
                        <a:t>Finding Comparable Providers</a:t>
                      </a:r>
                    </a:p>
                  </a:txBody>
                  <a:tcPr marL="68580" marR="68580" marT="0" marB="0"/>
                </a:tc>
                <a:tc>
                  <a:txBody>
                    <a:bodyPr/>
                    <a:lstStyle/>
                    <a:p>
                      <a:pPr lvl="0">
                        <a:buNone/>
                      </a:pPr>
                      <a:r>
                        <a:rPr lang="en-US" sz="1800">
                          <a:effectLst/>
                        </a:rPr>
                        <a:t>Sep 17</a:t>
                      </a:r>
                    </a:p>
                  </a:txBody>
                  <a:tcPr marL="68580" marR="68580" marT="0" marB="0"/>
                </a:tc>
                <a:extLst>
                  <a:ext uri="{0D108BD9-81ED-4DB2-BD59-A6C34878D82A}">
                    <a16:rowId xmlns:a16="http://schemas.microsoft.com/office/drawing/2014/main" val="3491058538"/>
                  </a:ext>
                </a:extLst>
              </a:tr>
              <a:tr h="268949">
                <a:tc>
                  <a:txBody>
                    <a:bodyPr/>
                    <a:lstStyle/>
                    <a:p>
                      <a:pPr lvl="0">
                        <a:buNone/>
                      </a:pPr>
                      <a:r>
                        <a:rPr lang="en-US" sz="1800">
                          <a:effectLst/>
                        </a:rPr>
                        <a:t>7</a:t>
                      </a:r>
                    </a:p>
                  </a:txBody>
                  <a:tcPr marL="68580" marR="68580" marT="0" marB="0"/>
                </a:tc>
                <a:tc>
                  <a:txBody>
                    <a:bodyPr/>
                    <a:lstStyle/>
                    <a:p>
                      <a:pPr lvl="0">
                        <a:buNone/>
                      </a:pPr>
                      <a:r>
                        <a:rPr lang="en-US" sz="1800">
                          <a:effectLst/>
                        </a:rPr>
                        <a:t>League Table Dashboard</a:t>
                      </a:r>
                    </a:p>
                  </a:txBody>
                  <a:tcPr marL="68580" marR="68580" marT="0" marB="0"/>
                </a:tc>
                <a:tc>
                  <a:txBody>
                    <a:bodyPr/>
                    <a:lstStyle/>
                    <a:p>
                      <a:pPr lvl="0">
                        <a:buNone/>
                      </a:pPr>
                      <a:r>
                        <a:rPr lang="en-US" sz="1800">
                          <a:effectLst/>
                        </a:rPr>
                        <a:t>Jan 18</a:t>
                      </a:r>
                    </a:p>
                  </a:txBody>
                  <a:tcPr marL="68580" marR="68580" marT="0" marB="0"/>
                </a:tc>
                <a:extLst>
                  <a:ext uri="{0D108BD9-81ED-4DB2-BD59-A6C34878D82A}">
                    <a16:rowId xmlns:a16="http://schemas.microsoft.com/office/drawing/2014/main" val="2109801015"/>
                  </a:ext>
                </a:extLst>
              </a:tr>
              <a:tr h="268949">
                <a:tc>
                  <a:txBody>
                    <a:bodyPr/>
                    <a:lstStyle/>
                    <a:p>
                      <a:pPr lvl="0">
                        <a:buNone/>
                      </a:pPr>
                      <a:r>
                        <a:rPr lang="en-US" sz="1800">
                          <a:effectLst/>
                        </a:rPr>
                        <a:t>9</a:t>
                      </a:r>
                    </a:p>
                  </a:txBody>
                  <a:tcPr marL="68580" marR="68580" marT="0" marB="0"/>
                </a:tc>
                <a:tc>
                  <a:txBody>
                    <a:bodyPr/>
                    <a:lstStyle/>
                    <a:p>
                      <a:pPr lvl="0">
                        <a:buNone/>
                      </a:pPr>
                      <a:r>
                        <a:rPr lang="en-US" sz="1800">
                          <a:effectLst/>
                        </a:rPr>
                        <a:t>School Finder</a:t>
                      </a:r>
                    </a:p>
                  </a:txBody>
                  <a:tcPr marL="68580" marR="68580" marT="0" marB="0"/>
                </a:tc>
                <a:tc>
                  <a:txBody>
                    <a:bodyPr/>
                    <a:lstStyle/>
                    <a:p>
                      <a:pPr lvl="0">
                        <a:buNone/>
                      </a:pPr>
                      <a:r>
                        <a:rPr lang="en-US" sz="1800">
                          <a:effectLst/>
                        </a:rPr>
                        <a:t>Sep 17</a:t>
                      </a:r>
                    </a:p>
                  </a:txBody>
                  <a:tcPr marL="68580" marR="68580" marT="0" marB="0"/>
                </a:tc>
                <a:extLst>
                  <a:ext uri="{0D108BD9-81ED-4DB2-BD59-A6C34878D82A}">
                    <a16:rowId xmlns:a16="http://schemas.microsoft.com/office/drawing/2014/main" val="3058134598"/>
                  </a:ext>
                </a:extLst>
              </a:tr>
              <a:tr h="268949">
                <a:tc>
                  <a:txBody>
                    <a:bodyPr/>
                    <a:lstStyle/>
                    <a:p>
                      <a:pPr lvl="0">
                        <a:buNone/>
                      </a:pPr>
                      <a:r>
                        <a:rPr lang="en-US" sz="1800">
                          <a:effectLst/>
                        </a:rPr>
                        <a:t>11</a:t>
                      </a:r>
                    </a:p>
                  </a:txBody>
                  <a:tcPr marL="68580" marR="68580" marT="0" marB="0"/>
                </a:tc>
                <a:tc>
                  <a:txBody>
                    <a:bodyPr/>
                    <a:lstStyle/>
                    <a:p>
                      <a:pPr lvl="0">
                        <a:buNone/>
                      </a:pPr>
                      <a:r>
                        <a:rPr lang="en-US" sz="1800">
                          <a:effectLst/>
                        </a:rPr>
                        <a:t>Single HEI Comparison by FTE</a:t>
                      </a:r>
                    </a:p>
                  </a:txBody>
                  <a:tcPr marL="68580" marR="68580" marT="0" marB="0"/>
                </a:tc>
                <a:tc>
                  <a:txBody>
                    <a:bodyPr/>
                    <a:lstStyle/>
                    <a:p>
                      <a:pPr lvl="0">
                        <a:buNone/>
                      </a:pPr>
                      <a:r>
                        <a:rPr lang="en-US" sz="1800">
                          <a:effectLst/>
                        </a:rPr>
                        <a:t>Sep 17</a:t>
                      </a:r>
                    </a:p>
                  </a:txBody>
                  <a:tcPr marL="68580" marR="68580" marT="0" marB="0"/>
                </a:tc>
                <a:extLst>
                  <a:ext uri="{0D108BD9-81ED-4DB2-BD59-A6C34878D82A}">
                    <a16:rowId xmlns:a16="http://schemas.microsoft.com/office/drawing/2014/main" val="32498078"/>
                  </a:ext>
                </a:extLst>
              </a:tr>
              <a:tr h="268949">
                <a:tc>
                  <a:txBody>
                    <a:bodyPr/>
                    <a:lstStyle/>
                    <a:p>
                      <a:pPr lvl="0">
                        <a:buNone/>
                      </a:pPr>
                      <a:r>
                        <a:rPr lang="en-US" sz="1800">
                          <a:effectLst/>
                        </a:rPr>
                        <a:t>12</a:t>
                      </a:r>
                    </a:p>
                  </a:txBody>
                  <a:tcPr marL="68580" marR="68580" marT="0" marB="0"/>
                </a:tc>
                <a:tc>
                  <a:txBody>
                    <a:bodyPr/>
                    <a:lstStyle/>
                    <a:p>
                      <a:pPr lvl="0">
                        <a:buNone/>
                      </a:pPr>
                      <a:r>
                        <a:rPr lang="en-US" sz="1800">
                          <a:effectLst/>
                        </a:rPr>
                        <a:t>Destination Flow</a:t>
                      </a:r>
                    </a:p>
                  </a:txBody>
                  <a:tcPr marL="68580" marR="68580" marT="0" marB="0"/>
                </a:tc>
                <a:tc>
                  <a:txBody>
                    <a:bodyPr/>
                    <a:lstStyle/>
                    <a:p>
                      <a:pPr lvl="0">
                        <a:buNone/>
                      </a:pPr>
                      <a:r>
                        <a:rPr lang="en-US" sz="1800">
                          <a:effectLst/>
                        </a:rPr>
                        <a:t>Sep 17</a:t>
                      </a:r>
                    </a:p>
                  </a:txBody>
                  <a:tcPr marL="68580" marR="68580" marT="0" marB="0"/>
                </a:tc>
                <a:extLst>
                  <a:ext uri="{0D108BD9-81ED-4DB2-BD59-A6C34878D82A}">
                    <a16:rowId xmlns:a16="http://schemas.microsoft.com/office/drawing/2014/main" val="3395238781"/>
                  </a:ext>
                </a:extLst>
              </a:tr>
              <a:tr h="268949">
                <a:tc>
                  <a:txBody>
                    <a:bodyPr/>
                    <a:lstStyle/>
                    <a:p>
                      <a:pPr lvl="0">
                        <a:buNone/>
                      </a:pPr>
                      <a:r>
                        <a:rPr lang="en-US" sz="1800">
                          <a:effectLst/>
                        </a:rPr>
                        <a:t>22</a:t>
                      </a:r>
                    </a:p>
                  </a:txBody>
                  <a:tcPr marL="68580" marR="68580" marT="0" marB="0"/>
                </a:tc>
                <a:tc>
                  <a:txBody>
                    <a:bodyPr/>
                    <a:lstStyle/>
                    <a:p>
                      <a:pPr lvl="0">
                        <a:buNone/>
                      </a:pPr>
                      <a:r>
                        <a:rPr lang="en-US" sz="1800">
                          <a:effectLst/>
                        </a:rPr>
                        <a:t>A-Level Subjects</a:t>
                      </a:r>
                    </a:p>
                  </a:txBody>
                  <a:tcPr marL="68580" marR="68580" marT="0" marB="0"/>
                </a:tc>
                <a:tc>
                  <a:txBody>
                    <a:bodyPr/>
                    <a:lstStyle/>
                    <a:p>
                      <a:pPr lvl="0">
                        <a:buNone/>
                      </a:pPr>
                      <a:r>
                        <a:rPr lang="en-US" sz="1800">
                          <a:effectLst/>
                        </a:rPr>
                        <a:t>Feb 18</a:t>
                      </a:r>
                    </a:p>
                  </a:txBody>
                  <a:tcPr marL="68580" marR="68580" marT="0" marB="0"/>
                </a:tc>
                <a:extLst>
                  <a:ext uri="{0D108BD9-81ED-4DB2-BD59-A6C34878D82A}">
                    <a16:rowId xmlns:a16="http://schemas.microsoft.com/office/drawing/2014/main" val="3584765225"/>
                  </a:ext>
                </a:extLst>
              </a:tr>
              <a:tr h="268949">
                <a:tc>
                  <a:txBody>
                    <a:bodyPr/>
                    <a:lstStyle/>
                    <a:p>
                      <a:pPr lvl="0">
                        <a:buNone/>
                      </a:pPr>
                      <a:r>
                        <a:rPr lang="en-US" sz="1800">
                          <a:effectLst/>
                        </a:rPr>
                        <a:t>25</a:t>
                      </a:r>
                    </a:p>
                  </a:txBody>
                  <a:tcPr marL="68580" marR="68580" marT="0" marB="0"/>
                </a:tc>
                <a:tc>
                  <a:txBody>
                    <a:bodyPr/>
                    <a:lstStyle/>
                    <a:p>
                      <a:pPr lvl="0">
                        <a:buNone/>
                      </a:pPr>
                      <a:r>
                        <a:rPr lang="en-US" sz="1800">
                          <a:effectLst/>
                        </a:rPr>
                        <a:t>Costs vs Staff Correlation</a:t>
                      </a:r>
                    </a:p>
                  </a:txBody>
                  <a:tcPr marL="68580" marR="68580" marT="0" marB="0"/>
                </a:tc>
                <a:tc>
                  <a:txBody>
                    <a:bodyPr/>
                    <a:lstStyle/>
                    <a:p>
                      <a:pPr lvl="0">
                        <a:buNone/>
                      </a:pPr>
                      <a:r>
                        <a:rPr lang="en-US" sz="1800">
                          <a:effectLst/>
                        </a:rPr>
                        <a:t>Feb 18</a:t>
                      </a:r>
                    </a:p>
                  </a:txBody>
                  <a:tcPr marL="68580" marR="68580" marT="0" marB="0"/>
                </a:tc>
                <a:extLst>
                  <a:ext uri="{0D108BD9-81ED-4DB2-BD59-A6C34878D82A}">
                    <a16:rowId xmlns:a16="http://schemas.microsoft.com/office/drawing/2014/main" val="1664433837"/>
                  </a:ext>
                </a:extLst>
              </a:tr>
              <a:tr h="268949">
                <a:tc>
                  <a:txBody>
                    <a:bodyPr/>
                    <a:lstStyle/>
                    <a:p>
                      <a:pPr lvl="0">
                        <a:buNone/>
                      </a:pPr>
                      <a:r>
                        <a:rPr lang="en-US" sz="1800">
                          <a:effectLst/>
                        </a:rPr>
                        <a:t>29</a:t>
                      </a:r>
                    </a:p>
                  </a:txBody>
                  <a:tcPr marL="68580" marR="68580" marT="0" marB="0"/>
                </a:tc>
                <a:tc>
                  <a:txBody>
                    <a:bodyPr/>
                    <a:lstStyle/>
                    <a:p>
                      <a:pPr lvl="0">
                        <a:buNone/>
                      </a:pPr>
                      <a:r>
                        <a:rPr lang="en-US" sz="1800">
                          <a:effectLst/>
                        </a:rPr>
                        <a:t>Brexit Implications on Research</a:t>
                      </a:r>
                    </a:p>
                  </a:txBody>
                  <a:tcPr marL="68580" marR="68580" marT="0" marB="0"/>
                </a:tc>
                <a:tc>
                  <a:txBody>
                    <a:bodyPr/>
                    <a:lstStyle/>
                    <a:p>
                      <a:pPr lvl="0">
                        <a:buNone/>
                      </a:pPr>
                      <a:r>
                        <a:rPr lang="en-US" sz="1800">
                          <a:effectLst/>
                        </a:rPr>
                        <a:t>Jan 18</a:t>
                      </a:r>
                    </a:p>
                  </a:txBody>
                  <a:tcPr marL="68580" marR="68580" marT="0" marB="0"/>
                </a:tc>
                <a:extLst>
                  <a:ext uri="{0D108BD9-81ED-4DB2-BD59-A6C34878D82A}">
                    <a16:rowId xmlns:a16="http://schemas.microsoft.com/office/drawing/2014/main" val="1357725731"/>
                  </a:ext>
                </a:extLst>
              </a:tr>
              <a:tr h="268949">
                <a:tc>
                  <a:txBody>
                    <a:bodyPr/>
                    <a:lstStyle/>
                    <a:p>
                      <a:pPr lvl="0">
                        <a:buNone/>
                      </a:pPr>
                      <a:r>
                        <a:rPr lang="en-US" sz="1800">
                          <a:effectLst/>
                        </a:rPr>
                        <a:t>31</a:t>
                      </a:r>
                    </a:p>
                  </a:txBody>
                  <a:tcPr marL="68580" marR="68580" marT="0" marB="0"/>
                </a:tc>
                <a:tc>
                  <a:txBody>
                    <a:bodyPr/>
                    <a:lstStyle/>
                    <a:p>
                      <a:pPr lvl="0">
                        <a:buNone/>
                      </a:pPr>
                      <a:r>
                        <a:rPr lang="en-US" sz="1800">
                          <a:effectLst/>
                        </a:rPr>
                        <a:t>Estates Sector Benchmarks</a:t>
                      </a:r>
                    </a:p>
                  </a:txBody>
                  <a:tcPr marL="68580" marR="68580" marT="0" marB="0"/>
                </a:tc>
                <a:tc>
                  <a:txBody>
                    <a:bodyPr/>
                    <a:lstStyle/>
                    <a:p>
                      <a:pPr lvl="0">
                        <a:buNone/>
                      </a:pPr>
                      <a:r>
                        <a:rPr lang="en-US" sz="1800">
                          <a:effectLst/>
                        </a:rPr>
                        <a:t>Jan 18</a:t>
                      </a:r>
                    </a:p>
                  </a:txBody>
                  <a:tcPr marL="68580" marR="68580" marT="0" marB="0"/>
                </a:tc>
                <a:extLst>
                  <a:ext uri="{0D108BD9-81ED-4DB2-BD59-A6C34878D82A}">
                    <a16:rowId xmlns:a16="http://schemas.microsoft.com/office/drawing/2014/main" val="647859314"/>
                  </a:ext>
                </a:extLst>
              </a:tr>
              <a:tr h="268949">
                <a:tc>
                  <a:txBody>
                    <a:bodyPr/>
                    <a:lstStyle/>
                    <a:p>
                      <a:pPr lvl="0">
                        <a:buNone/>
                      </a:pPr>
                      <a:r>
                        <a:rPr lang="en-US" sz="1800">
                          <a:effectLst/>
                        </a:rPr>
                        <a:t>39</a:t>
                      </a:r>
                    </a:p>
                  </a:txBody>
                  <a:tcPr marL="68580" marR="68580" marT="0" marB="0"/>
                </a:tc>
                <a:tc>
                  <a:txBody>
                    <a:bodyPr/>
                    <a:lstStyle/>
                    <a:p>
                      <a:pPr lvl="0">
                        <a:buNone/>
                      </a:pPr>
                      <a:r>
                        <a:rPr lang="en-US" sz="1800">
                          <a:effectLst/>
                        </a:rPr>
                        <a:t>Provider </a:t>
                      </a:r>
                      <a:r>
                        <a:rPr lang="en-US" sz="1800" err="1">
                          <a:effectLst/>
                        </a:rPr>
                        <a:t>Healthcheck</a:t>
                      </a:r>
                    </a:p>
                  </a:txBody>
                  <a:tcPr marL="68580" marR="68580" marT="0" marB="0"/>
                </a:tc>
                <a:tc>
                  <a:txBody>
                    <a:bodyPr/>
                    <a:lstStyle/>
                    <a:p>
                      <a:pPr lvl="0">
                        <a:buNone/>
                      </a:pPr>
                      <a:r>
                        <a:rPr lang="en-US" sz="1800">
                          <a:effectLst/>
                        </a:rPr>
                        <a:t>Feb 18</a:t>
                      </a:r>
                    </a:p>
                  </a:txBody>
                  <a:tcPr marL="68580" marR="68580" marT="0" marB="0"/>
                </a:tc>
                <a:extLst>
                  <a:ext uri="{0D108BD9-81ED-4DB2-BD59-A6C34878D82A}">
                    <a16:rowId xmlns:a16="http://schemas.microsoft.com/office/drawing/2014/main" val="3962240307"/>
                  </a:ext>
                </a:extLst>
              </a:tr>
            </a:tbl>
          </a:graphicData>
        </a:graphic>
      </p:graphicFrame>
      <p:sp>
        <p:nvSpPr>
          <p:cNvPr id="3" name="Title 2"/>
          <p:cNvSpPr>
            <a:spLocks noGrp="1"/>
          </p:cNvSpPr>
          <p:nvPr>
            <p:ph type="title"/>
          </p:nvPr>
        </p:nvSpPr>
        <p:spPr>
          <a:xfrm>
            <a:off x="838200" y="173953"/>
            <a:ext cx="10515600" cy="597948"/>
          </a:xfrm>
        </p:spPr>
        <p:txBody>
          <a:bodyPr>
            <a:normAutofit/>
          </a:bodyPr>
          <a:lstStyle/>
          <a:p>
            <a:r>
              <a:rPr lang="en-GB" sz="3600" dirty="0"/>
              <a:t>Community Dashboards Released </a:t>
            </a:r>
          </a:p>
        </p:txBody>
      </p:sp>
      <p:sp>
        <p:nvSpPr>
          <p:cNvPr id="5" name="Rectangle 1"/>
          <p:cNvSpPr>
            <a:spLocks noChangeArrowheads="1"/>
          </p:cNvSpPr>
          <p:nvPr/>
        </p:nvSpPr>
        <p:spPr bwMode="auto">
          <a:xfrm>
            <a:off x="-6037829" y="-180975"/>
            <a:ext cx="25882779" cy="938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Corbel" panose="020B0503020204020204" pitchFamily="34" charset="0"/>
                <a:ea typeface="Times New Roman" panose="02020603050405020304" pitchFamily="18" charset="0"/>
                <a:cs typeface="Calibri" panose="020F0502020204030204" pitchFamily="34" charset="0"/>
              </a:rPr>
              <a:t>December 16 dashboard release (total 4)</a:t>
            </a:r>
            <a:br>
              <a:rPr kumimoji="0" lang="en-US" altLang="en-US" sz="1200" b="1" i="0" u="none" strike="noStrike" cap="none" normalizeH="0" baseline="0">
                <a:ln>
                  <a:noFill/>
                </a:ln>
                <a:solidFill>
                  <a:schemeClr val="tx1"/>
                </a:solidFill>
                <a:effectLst/>
                <a:latin typeface="Corbel" panose="020B0503020204020204" pitchFamily="34" charset="0"/>
                <a:ea typeface="Times New Roman" panose="02020603050405020304" pitchFamily="18" charset="0"/>
                <a:cs typeface="Calibri" panose="020F0502020204030204" pitchFamily="34" charset="0"/>
              </a:rPr>
            </a:br>
            <a:r>
              <a:rPr kumimoji="0" lang="en-US" altLang="en-US" sz="1200" b="1" i="0" u="none" strike="noStrike" cap="none" normalizeH="0" baseline="0">
                <a:ln>
                  <a:noFill/>
                </a:ln>
                <a:solidFill>
                  <a:schemeClr val="tx1"/>
                </a:solidFill>
                <a:effectLst/>
                <a:latin typeface="Corbel" panose="020B0503020204020204" pitchFamily="34" charset="0"/>
                <a:ea typeface="Times New Roman" panose="02020603050405020304" pitchFamily="18" charset="0"/>
                <a:cs typeface="Calibri" panose="020F0502020204030204" pitchFamily="34" charset="0"/>
              </a:rPr>
              <a:t>available to use now</a:t>
            </a:r>
            <a:br>
              <a:rPr kumimoji="0" lang="en-US" altLang="en-US" sz="1200" b="1" i="0" u="none" strike="noStrike" cap="none" normalizeH="0" baseline="0">
                <a:ln>
                  <a:noFill/>
                </a:ln>
                <a:solidFill>
                  <a:schemeClr val="tx1"/>
                </a:solidFill>
                <a:effectLst/>
                <a:latin typeface="Corbel" panose="020B0503020204020204" pitchFamily="34" charset="0"/>
                <a:ea typeface="Times New Roman" panose="02020603050405020304" pitchFamily="18" charset="0"/>
                <a:cs typeface="Calibri" panose="020F0502020204030204" pitchFamily="34" charset="0"/>
              </a:rPr>
            </a:br>
            <a:br>
              <a:rPr kumimoji="0" lang="en-US" altLang="en-US" sz="1200" b="1" i="0" u="none" strike="noStrike" cap="none" normalizeH="0" baseline="0">
                <a:ln>
                  <a:noFill/>
                </a:ln>
                <a:solidFill>
                  <a:schemeClr val="tx1"/>
                </a:solidFill>
                <a:effectLst/>
                <a:latin typeface="Corbel" panose="020B0503020204020204" pitchFamily="34" charset="0"/>
                <a:ea typeface="Times New Roman" panose="02020603050405020304" pitchFamily="18" charset="0"/>
                <a:cs typeface="Calibri" panose="020F0502020204030204" pitchFamily="34" charset="0"/>
              </a:rPr>
            </a:b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orbel" panose="020B0503020204020204" pitchFamily="34" charset="0"/>
                <a:ea typeface="Calibri" panose="020F0502020204030204" pitchFamily="34" charset="0"/>
                <a:cs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0939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91fd3e-cda4-410a-b27f-57d61d4533da">
      <UserInfo>
        <DisplayName>SharingLinks.06bd170f-43b9-44d5-8c09-fab58d5ecb8e.OrganizationEdit.7f4b12ff-8b43-46f6-8f0f-9955125ca6db</DisplayName>
        <AccountId>514</AccountId>
        <AccountType/>
      </UserInfo>
      <UserInfo>
        <DisplayName>Daniela Duca</DisplayName>
        <AccountId>31</AccountId>
        <AccountType/>
      </UserInfo>
      <UserInfo>
        <DisplayName>Zoe Gardiner</DisplayName>
        <AccountId>176</AccountId>
        <AccountType/>
      </UserInfo>
      <UserInfo>
        <DisplayName>Cristina De La Torre</DisplayName>
        <AccountId>1430</AccountId>
        <AccountType/>
      </UserInfo>
      <UserInfo>
        <DisplayName>Steve Hoole</DisplayName>
        <AccountId>1407</AccountId>
        <AccountType/>
      </UserInfo>
      <UserInfo>
        <DisplayName>Jonathan Waller</DisplayName>
        <AccountId>527</AccountId>
        <AccountType/>
      </UserInfo>
      <UserInfo>
        <DisplayName>nicola.phelps@hesa.ac.uk</DisplayName>
        <AccountId>528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0E5196F2696946AC23645B4DC51EED" ma:contentTypeVersion="11" ma:contentTypeDescription="Create a new document." ma:contentTypeScope="" ma:versionID="0b7085110a65ce92a10ad2ffaf1bce53">
  <xsd:schema xmlns:xsd="http://www.w3.org/2001/XMLSchema" xmlns:xs="http://www.w3.org/2001/XMLSchema" xmlns:p="http://schemas.microsoft.com/office/2006/metadata/properties" xmlns:ns1="http://schemas.microsoft.com/sharepoint/v3" xmlns:ns2="c091fd3e-cda4-410a-b27f-57d61d4533da" xmlns:ns3="90708bcf-d9c5-4a99-8e85-b9b84c2e4241" targetNamespace="http://schemas.microsoft.com/office/2006/metadata/properties" ma:root="true" ma:fieldsID="62dfebe6be423c54c0ea5c837d40b490" ns1:_="" ns2:_="" ns3:_="">
    <xsd:import namespace="http://schemas.microsoft.com/sharepoint/v3"/>
    <xsd:import namespace="c091fd3e-cda4-410a-b27f-57d61d4533da"/>
    <xsd:import namespace="90708bcf-d9c5-4a99-8e85-b9b84c2e424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91fd3e-cda4-410a-b27f-57d61d4533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708bcf-d9c5-4a99-8e85-b9b84c2e424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F63C46-AD9E-48CB-8472-2F41A0A92099}">
  <ds:schemaRefs>
    <ds:schemaRef ds:uri="http://schemas.microsoft.com/sharepoint/v3"/>
    <ds:schemaRef ds:uri="http://www.w3.org/XML/1998/namespace"/>
    <ds:schemaRef ds:uri="c091fd3e-cda4-410a-b27f-57d61d4533d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0708bcf-d9c5-4a99-8e85-b9b84c2e424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1C197708-EA2D-4F1C-A83E-3946042E6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91fd3e-cda4-410a-b27f-57d61d4533da"/>
    <ds:schemaRef ds:uri="90708bcf-d9c5-4a99-8e85-b9b84c2e4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F96BA1-E0AA-45DC-83DA-F33B2EDCB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TotalTime>
  <Words>3720</Words>
  <Application>Microsoft Office PowerPoint</Application>
  <PresentationFormat>Widescreen</PresentationFormat>
  <Paragraphs>525</Paragraphs>
  <Slides>68</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Corbel</vt:lpstr>
      <vt:lpstr>Courier New</vt:lpstr>
      <vt:lpstr>Times New Roman</vt:lpstr>
      <vt:lpstr>Wingdings</vt:lpstr>
      <vt:lpstr>Office Theme</vt:lpstr>
      <vt:lpstr>Jisc Data and visualisation services: Overview 2018</vt:lpstr>
      <vt:lpstr>What we are doing</vt:lpstr>
      <vt:lpstr>More specifically</vt:lpstr>
      <vt:lpstr>A Jisc / HESA collaboration</vt:lpstr>
      <vt:lpstr>PowerPoint Presentation</vt:lpstr>
      <vt:lpstr>People and data</vt:lpstr>
      <vt:lpstr>Why this way</vt:lpstr>
      <vt:lpstr>PowerPoint Presentation</vt:lpstr>
      <vt:lpstr>Community Dashboards Released </vt:lpstr>
      <vt:lpstr>Focus on - League Table Dashboard</vt:lpstr>
      <vt:lpstr>PowerPoint Presentation</vt:lpstr>
      <vt:lpstr>What is Analytics Labs?</vt:lpstr>
      <vt:lpstr>Makeup of a team</vt:lpstr>
      <vt:lpstr>PowerPoint Presentation</vt:lpstr>
      <vt:lpstr>Digital Badge</vt:lpstr>
      <vt:lpstr>Five competencies</vt:lpstr>
      <vt:lpstr>Exploration topic coverage Heat Map</vt:lpstr>
      <vt:lpstr>Heat map explanation</vt:lpstr>
      <vt:lpstr>PowerPoint Presentation</vt:lpstr>
      <vt:lpstr>Potential Impact of Brexit on Research</vt:lpstr>
      <vt:lpstr>Widening Participation (Inclusion)</vt:lpstr>
      <vt:lpstr>Where do my students go post graduation?</vt:lpstr>
      <vt:lpstr>Cycle 1: Course Market Analysis (Course Development)</vt:lpstr>
      <vt:lpstr>REF and Staff Publications (Research)</vt:lpstr>
      <vt:lpstr>Library comparison by… (Resourcing and Benchmarking)</vt:lpstr>
      <vt:lpstr>Athena Swan &amp; Race Equality</vt:lpstr>
      <vt:lpstr>Early look at HE Apprenticeships</vt:lpstr>
      <vt:lpstr>PowerPoint Presentation</vt:lpstr>
      <vt:lpstr>Teams and Themes November 17 – February 2018</vt:lpstr>
      <vt:lpstr>Teams and Themes November 17 – February 2018</vt:lpstr>
      <vt:lpstr>Teams and Themes November 17 – February 2018</vt:lpstr>
      <vt:lpstr>Teams and Themes November 17 – February 2018</vt:lpstr>
      <vt:lpstr>Teams and Themes November 17 – February 2018</vt:lpstr>
      <vt:lpstr>PowerPoint Presentation</vt:lpstr>
      <vt:lpstr>Teams and Themes starting 7 February 2018</vt:lpstr>
      <vt:lpstr>Theme: Opportunities to enhance Postgraduate (PG) experience with a focus on Admissions</vt:lpstr>
      <vt:lpstr>Theme: Opportunities to enhance Postgraduate (PG) experience with a focus on Admissions</vt:lpstr>
      <vt:lpstr>Theme: Opportunities to enhance Postgraduate (PG) experience with a focus on Admissions</vt:lpstr>
      <vt:lpstr>Theme: A Level/equivalent take-up trends and applicant quality</vt:lpstr>
      <vt:lpstr>Theme: A Level/equivalent take-up trends and applicant quality</vt:lpstr>
      <vt:lpstr>Theme: BME filter on value added – differential value-added qualification outcomes</vt:lpstr>
      <vt:lpstr>Theme: BME filter on value added – differential value-added qualification outcomes</vt:lpstr>
      <vt:lpstr>Theme: An analytical exploration into time series trend of degree classifications awarded with emphasis on recent claims of grade inflation versus other possible explanations</vt:lpstr>
      <vt:lpstr>Theme: An analytical exploration into time series trend of degree classifications awarded with emphasis on recent claims of grade inflation versus other possible explanations</vt:lpstr>
      <vt:lpstr>PowerPoint Presentation</vt:lpstr>
      <vt:lpstr>Teams and Themes May 18 – August 2018</vt:lpstr>
      <vt:lpstr>Teams and Themes May 18 – August 2018</vt:lpstr>
      <vt:lpstr>Teams and Themes May 18 – August 2018</vt:lpstr>
      <vt:lpstr>Teams and Themes May 18 – August 2018</vt:lpstr>
      <vt:lpstr>Teams and Themes May 18 – August 2018</vt:lpstr>
      <vt:lpstr>Teams and Themes May 18 – August 2018</vt:lpstr>
      <vt:lpstr>PowerPoint Presentation</vt:lpstr>
      <vt:lpstr>The Data Catalogue</vt:lpstr>
      <vt:lpstr>What is the data catalogue?</vt:lpstr>
      <vt:lpstr>Q &amp; A</vt:lpstr>
      <vt:lpstr>Reference / further information</vt:lpstr>
      <vt:lpstr>PowerPoint Presentation</vt:lpstr>
      <vt:lpstr>Participating in agile development</vt:lpstr>
      <vt:lpstr>Visualising data</vt:lpstr>
      <vt:lpstr>Transforming data</vt:lpstr>
      <vt:lpstr>Digital collaboration</vt:lpstr>
      <vt:lpstr>Understanding policy and the data landscape</vt:lpstr>
      <vt:lpstr>Overall Number of Datasets Considered</vt:lpstr>
      <vt:lpstr>Where does the data come from?</vt:lpstr>
      <vt:lpstr>How many data sources do teams use?</vt:lpstr>
      <vt:lpstr>Popular Data Topics</vt:lpstr>
      <vt:lpstr>Domestic verses international data</vt:lpstr>
      <vt:lpstr>Data catalogue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 Labs: Product Owners’ orientation 25 January 2018</dc:title>
  <dc:creator>Myles Danson</dc:creator>
  <cp:lastModifiedBy>Myles Danson</cp:lastModifiedBy>
  <cp:revision>5</cp:revision>
  <dcterms:modified xsi:type="dcterms:W3CDTF">2018-02-22T15:50:03Z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0x010100930E5196F2696946AC23645B4DC51EED</vt:lpwstr>
  </property>
  <property fmtid="{D5CDD505-2E9C-101B-9397-08002B2CF9AE}" pid="3" name="m2b30dadab964b18b80915774ce743d1">
    <vt:lpwstr>Draft|b6acca82-1b99-4ed3-8d17-124c9a8f68a2</vt:lpwstr>
  </property>
  <property fmtid="{D5CDD505-2E9C-101B-9397-08002B2CF9AE}" pid="4" name="_dlc_policyId">
    <vt:lpwstr>0x01010050773BF84346B84E9AF9AADDDFA655E3|-1464781446</vt:lpwstr>
  </property>
  <property fmtid="{D5CDD505-2E9C-101B-9397-08002B2CF9AE}" pid="5" name="ItemRetentionFormula">
    <vt:lpwstr>&lt;formula id="Microsoft.Office.RecordsManagement.PolicyFeatures.Expiration.Formula.BuiltIn"&gt;&lt;number&gt;2&lt;/number&gt;&lt;property&gt;Project_x005f_x0020_Completion_x005f_x0020_Date&lt;/property&gt;&lt;propertyId&gt;fec01264-0ffd-45da-b77d-0be21bf13ce8&lt;/propertyId&gt;&lt;period&gt;years&lt;/period&gt;&lt;/formu</vt:lpwstr>
  </property>
  <property fmtid="{D5CDD505-2E9C-101B-9397-08002B2CF9AE}" pid="6" name="_dlc_DocIdItemGuid">
    <vt:lpwstr>97febaac-1449-4801-87a9-0ba2f22698c5</vt:lpwstr>
  </property>
  <property fmtid="{D5CDD505-2E9C-101B-9397-08002B2CF9AE}" pid="7" name="PROJ Document Descriptor">
    <vt:lpwstr/>
  </property>
  <property fmtid="{D5CDD505-2E9C-101B-9397-08002B2CF9AE}" pid="8" name="o7d304febd4b4179a97cc1e9922fc7bb">
    <vt:lpwstr/>
  </property>
  <property fmtid="{D5CDD505-2E9C-101B-9397-08002B2CF9AE}" pid="9" name="LM Document Descriptor">
    <vt:lpwstr/>
  </property>
  <property fmtid="{D5CDD505-2E9C-101B-9397-08002B2CF9AE}" pid="10" name="d7f3e21c15ad483ababd05c2f4d88c45">
    <vt:lpwstr/>
  </property>
  <property fmtid="{D5CDD505-2E9C-101B-9397-08002B2CF9AE}" pid="11" name="CM Document Descriptor">
    <vt:lpwstr/>
  </property>
  <property fmtid="{D5CDD505-2E9C-101B-9397-08002B2CF9AE}" pid="12" name="Project Title">
    <vt:lpwstr/>
  </property>
  <property fmtid="{D5CDD505-2E9C-101B-9397-08002B2CF9AE}" pid="13" name="mb10c1b1102c46e9b471109c3bf5c75d">
    <vt:lpwstr/>
  </property>
  <property fmtid="{D5CDD505-2E9C-101B-9397-08002B2CF9AE}" pid="14" name="FIN Document Descriptor">
    <vt:lpwstr/>
  </property>
  <property fmtid="{D5CDD505-2E9C-101B-9397-08002B2CF9AE}" pid="15" name="Document Type">
    <vt:lpwstr/>
  </property>
  <property fmtid="{D5CDD505-2E9C-101B-9397-08002B2CF9AE}" pid="16" name="Status">
    <vt:lpwstr>1;#Draft|b6acca82-1b99-4ed3-8d17-124c9a8f68a2</vt:lpwstr>
  </property>
  <property fmtid="{D5CDD505-2E9C-101B-9397-08002B2CF9AE}" pid="17" name="ae4f28873c63492d8f61f2103bc2d3fb">
    <vt:lpwstr/>
  </property>
  <property fmtid="{D5CDD505-2E9C-101B-9397-08002B2CF9AE}" pid="18" name="Document Descriptor">
    <vt:lpwstr>55;#Marketing Materials|c75a2bb6-2203-4117-ab72-4347d4a7ebc2</vt:lpwstr>
  </property>
  <property fmtid="{D5CDD505-2E9C-101B-9397-08002B2CF9AE}" pid="19" name="i49be982d1cd42f0bb7f8b5b7e555eee">
    <vt:lpwstr/>
  </property>
  <property fmtid="{D5CDD505-2E9C-101B-9397-08002B2CF9AE}" pid="20" name="SharedWithUsers">
    <vt:lpwstr>514;#Sophie Haworth;#31;#Myles Danson</vt:lpwstr>
  </property>
</Properties>
</file>